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75" r:id="rId5"/>
    <p:sldId id="278" r:id="rId6"/>
    <p:sldId id="279" r:id="rId7"/>
    <p:sldId id="280" r:id="rId8"/>
    <p:sldId id="260" r:id="rId9"/>
    <p:sldId id="261" r:id="rId10"/>
    <p:sldId id="272" r:id="rId11"/>
    <p:sldId id="262" r:id="rId12"/>
    <p:sldId id="273" r:id="rId13"/>
    <p:sldId id="274" r:id="rId14"/>
    <p:sldId id="263" r:id="rId15"/>
    <p:sldId id="270" r:id="rId16"/>
    <p:sldId id="271" r:id="rId17"/>
    <p:sldId id="264" r:id="rId18"/>
    <p:sldId id="287" r:id="rId19"/>
    <p:sldId id="281" r:id="rId20"/>
    <p:sldId id="282" r:id="rId21"/>
    <p:sldId id="283" r:id="rId22"/>
    <p:sldId id="269" r:id="rId23"/>
    <p:sldId id="266" r:id="rId24"/>
    <p:sldId id="288" r:id="rId25"/>
    <p:sldId id="267" r:id="rId26"/>
    <p:sldId id="289" r:id="rId27"/>
    <p:sldId id="290" r:id="rId28"/>
    <p:sldId id="268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09D370-28E7-4538-84C1-9FC750C432D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5310D-B5CA-4540-B67C-C480FCFE7B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Definisi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pemeriksaan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akuntan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(auditing 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</a:rPr>
              <a:t>Suatu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proses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sistematik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memperoleh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mengevaluasi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bukti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secara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objektif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mengenai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pernyataan-pernyataan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tentang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kegiatan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kejadian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ekonomi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tingkat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kesesuaian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antara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pernyataan-pernyataan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tersebut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kriteria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telah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ditetapkan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serta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penyampaian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hasil-hasilnya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pemakai</a:t>
            </a:r>
            <a:r>
              <a:rPr lang="en-US" b="1" dirty="0">
                <a:solidFill>
                  <a:srgbClr val="00B050"/>
                </a:solidFill>
              </a:rPr>
              <a:t>  yang </a:t>
            </a:r>
            <a:r>
              <a:rPr lang="en-US" b="1" dirty="0" err="1">
                <a:solidFill>
                  <a:srgbClr val="00B050"/>
                </a:solidFill>
              </a:rPr>
              <a:t>berkepentingan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00B0F0"/>
                </a:solidFill>
              </a:rPr>
              <a:t>Jenis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pemeriksaan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akuntan</a:t>
            </a:r>
            <a:r>
              <a:rPr lang="en-US" u="sng" dirty="0" smtClean="0">
                <a:solidFill>
                  <a:srgbClr val="00B0F0"/>
                </a:solidFill>
              </a:rPr>
              <a:t>     </a:t>
            </a:r>
            <a:r>
              <a:rPr lang="en-US" sz="2200" i="1" u="sng" dirty="0" err="1" smtClean="0">
                <a:solidFill>
                  <a:srgbClr val="00B0F0"/>
                </a:solidFill>
              </a:rPr>
              <a:t>lanjutan</a:t>
            </a:r>
            <a:r>
              <a:rPr lang="en-US" sz="2200" i="1" u="sng" dirty="0" smtClean="0">
                <a:solidFill>
                  <a:srgbClr val="00B0F0"/>
                </a:solidFill>
              </a:rPr>
              <a:t> ….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n-US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khusus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meliputi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selain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terhadap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laporan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keuangan</a:t>
            </a:r>
            <a:r>
              <a:rPr lang="en-US" sz="4000" b="1" dirty="0" smtClean="0">
                <a:solidFill>
                  <a:srgbClr val="FF0000"/>
                </a:solidFill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</a:rPr>
              <a:t>misal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dengan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tujuan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tertentu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seperti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menemukan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kecurangan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 err="1" smtClean="0"/>
              <a:t>Akuntan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Publik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profesional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menjual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jasanya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masyarakat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terutama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bidang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pemeriksaan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terhadap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laporangan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keuangan</a:t>
            </a:r>
            <a:r>
              <a:rPr lang="en-US" sz="4000" b="1" dirty="0" smtClean="0"/>
              <a:t>  yang </a:t>
            </a:r>
            <a:r>
              <a:rPr lang="en-US" sz="4000" b="1" dirty="0" err="1" smtClean="0"/>
              <a:t>dibuat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oleh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klien</a:t>
            </a:r>
            <a:r>
              <a:rPr lang="en-US" sz="4000" b="1" dirty="0" smtClean="0"/>
              <a:t>)</a:t>
            </a:r>
          </a:p>
          <a:p>
            <a:pPr lvl="0" algn="just"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sz="2700" i="1" u="sng" dirty="0" err="1" smtClean="0">
                <a:solidFill>
                  <a:srgbClr val="FF0000"/>
                </a:solidFill>
              </a:rPr>
              <a:t>lanjutan</a:t>
            </a:r>
            <a:r>
              <a:rPr lang="en-US" sz="2700" i="1" u="sng" dirty="0" smtClean="0">
                <a:solidFill>
                  <a:srgbClr val="FF0000"/>
                </a:solidFill>
              </a:rPr>
              <a:t> …..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endParaRPr lang="en-US" b="1" dirty="0" smtClean="0"/>
          </a:p>
          <a:p>
            <a:pPr lvl="0" algn="ctr"/>
            <a:r>
              <a:rPr lang="en-US" sz="3900" b="1" dirty="0" err="1" smtClean="0">
                <a:solidFill>
                  <a:srgbClr val="00B050"/>
                </a:solidFill>
              </a:rPr>
              <a:t>Akuntan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Pemerintahan</a:t>
            </a:r>
            <a:r>
              <a:rPr lang="en-US" sz="3900" b="1" dirty="0" smtClean="0">
                <a:solidFill>
                  <a:srgbClr val="00B050"/>
                </a:solidFill>
              </a:rPr>
              <a:t> (</a:t>
            </a:r>
            <a:r>
              <a:rPr lang="en-US" sz="3900" b="1" dirty="0" err="1" smtClean="0">
                <a:solidFill>
                  <a:srgbClr val="00B050"/>
                </a:solidFill>
              </a:rPr>
              <a:t>Akuntan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profesional</a:t>
            </a:r>
            <a:r>
              <a:rPr lang="en-US" sz="3900" b="1" dirty="0" smtClean="0">
                <a:solidFill>
                  <a:srgbClr val="00B050"/>
                </a:solidFill>
              </a:rPr>
              <a:t>  yang </a:t>
            </a:r>
            <a:r>
              <a:rPr lang="en-US" sz="3900" b="1" dirty="0" err="1" smtClean="0">
                <a:solidFill>
                  <a:srgbClr val="00B050"/>
                </a:solidFill>
              </a:rPr>
              <a:t>bekerja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diinstansi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tugas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pokoknya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adalah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melakukan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pemeriksaan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kepada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laporan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keuangan</a:t>
            </a:r>
            <a:r>
              <a:rPr lang="en-US" sz="3900" b="1" dirty="0" smtClean="0">
                <a:solidFill>
                  <a:srgbClr val="00B050"/>
                </a:solidFill>
              </a:rPr>
              <a:t> yang </a:t>
            </a:r>
            <a:r>
              <a:rPr lang="en-US" sz="3900" b="1" dirty="0" err="1" smtClean="0">
                <a:solidFill>
                  <a:srgbClr val="00B050"/>
                </a:solidFill>
              </a:rPr>
              <a:t>disajikan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oleh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organisasi-organisasi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dalam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pemerintahan</a:t>
            </a:r>
            <a:r>
              <a:rPr lang="en-US" sz="3900" b="1" dirty="0" smtClean="0">
                <a:solidFill>
                  <a:srgbClr val="00B050"/>
                </a:solidFill>
              </a:rPr>
              <a:t>)</a:t>
            </a:r>
          </a:p>
          <a:p>
            <a:pPr lvl="0"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sz="2200" u="sng" dirty="0" err="1" smtClean="0">
                <a:solidFill>
                  <a:srgbClr val="FF0000"/>
                </a:solidFill>
              </a:rPr>
              <a:t>lanjutan</a:t>
            </a:r>
            <a:r>
              <a:rPr lang="en-US" sz="2200" u="sng" dirty="0" smtClean="0">
                <a:solidFill>
                  <a:srgbClr val="FF0000"/>
                </a:solidFill>
              </a:rPr>
              <a:t> …..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en-US" b="1" dirty="0" smtClean="0"/>
          </a:p>
          <a:p>
            <a:pPr lvl="0" algn="ctr"/>
            <a:r>
              <a:rPr lang="en-US" sz="4000" b="1" dirty="0" err="1" smtClean="0">
                <a:solidFill>
                  <a:srgbClr val="0070C0"/>
                </a:solidFill>
              </a:rPr>
              <a:t>Akuntan</a:t>
            </a:r>
            <a:r>
              <a:rPr lang="en-US" sz="4000" b="1" dirty="0" smtClean="0">
                <a:solidFill>
                  <a:srgbClr val="0070C0"/>
                </a:solidFill>
              </a:rPr>
              <a:t> Intern (</a:t>
            </a:r>
            <a:r>
              <a:rPr lang="en-US" sz="4000" b="1" dirty="0" err="1" smtClean="0">
                <a:solidFill>
                  <a:srgbClr val="0070C0"/>
                </a:solidFill>
              </a:rPr>
              <a:t>Akuntan</a:t>
            </a:r>
            <a:r>
              <a:rPr lang="en-US" sz="4000" b="1" dirty="0" smtClean="0">
                <a:solidFill>
                  <a:srgbClr val="0070C0"/>
                </a:solidFill>
              </a:rPr>
              <a:t>  yang </a:t>
            </a:r>
            <a:r>
              <a:rPr lang="en-US" sz="4000" b="1" dirty="0" err="1" smtClean="0">
                <a:solidFill>
                  <a:srgbClr val="0070C0"/>
                </a:solidFill>
              </a:rPr>
              <a:t>bekerja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dalam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perusahaan</a:t>
            </a:r>
            <a:r>
              <a:rPr lang="en-US" sz="4000" b="1" dirty="0" smtClean="0">
                <a:solidFill>
                  <a:srgbClr val="0070C0"/>
                </a:solidFill>
              </a:rPr>
              <a:t> yang </a:t>
            </a:r>
            <a:r>
              <a:rPr lang="en-US" sz="4000" b="1" dirty="0" err="1" smtClean="0">
                <a:solidFill>
                  <a:srgbClr val="0070C0"/>
                </a:solidFill>
              </a:rPr>
              <a:t>tugas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pokok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adalah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menentukan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apakah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kebijakan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prosedur</a:t>
            </a:r>
            <a:r>
              <a:rPr lang="en-US" sz="4000" b="1" dirty="0" smtClean="0">
                <a:solidFill>
                  <a:srgbClr val="0070C0"/>
                </a:solidFill>
              </a:rPr>
              <a:t> yang </a:t>
            </a:r>
            <a:r>
              <a:rPr lang="en-US" sz="4000" b="1" dirty="0" err="1" smtClean="0">
                <a:solidFill>
                  <a:srgbClr val="0070C0"/>
                </a:solidFill>
              </a:rPr>
              <a:t>ditetapkan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harus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dipatuhi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(financial </a:t>
            </a:r>
            <a:r>
              <a:rPr lang="en-US" b="1" dirty="0" err="1" smtClean="0">
                <a:solidFill>
                  <a:srgbClr val="00B0F0"/>
                </a:solidFill>
              </a:rPr>
              <a:t>stantement</a:t>
            </a:r>
            <a:r>
              <a:rPr lang="en-US" b="1" dirty="0" smtClean="0">
                <a:solidFill>
                  <a:srgbClr val="00B0F0"/>
                </a:solidFill>
              </a:rPr>
              <a:t> audit)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</a:t>
            </a:r>
            <a:r>
              <a:rPr lang="en-US" b="1" dirty="0" err="1" smtClean="0">
                <a:solidFill>
                  <a:srgbClr val="7030A0"/>
                </a:solidFill>
              </a:rPr>
              <a:t>Pemeriksaan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dilakukan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akuntan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publik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terhadap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 yang </a:t>
            </a:r>
            <a:r>
              <a:rPr lang="en-US" b="1" dirty="0" err="1" smtClean="0">
                <a:solidFill>
                  <a:srgbClr val="7030A0"/>
                </a:solidFill>
              </a:rPr>
              <a:t>disajikan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kliennya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memberikan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pendapat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menganai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kewajaran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tersebut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en-US" b="1" dirty="0" smtClean="0"/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sz="2200" i="1" u="sng" dirty="0" err="1" smtClean="0">
                <a:solidFill>
                  <a:srgbClr val="7030A0"/>
                </a:solidFill>
              </a:rPr>
              <a:t>lanjutan</a:t>
            </a:r>
            <a:r>
              <a:rPr lang="en-US" sz="2200" i="1" u="sng" dirty="0" smtClean="0">
                <a:solidFill>
                  <a:srgbClr val="7030A0"/>
                </a:solidFill>
              </a:rPr>
              <a:t>…..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kepatuhan</a:t>
            </a:r>
            <a:r>
              <a:rPr lang="en-US" b="1" dirty="0" smtClean="0">
                <a:solidFill>
                  <a:srgbClr val="00B0F0"/>
                </a:solidFill>
              </a:rPr>
              <a:t> (Compliance audit)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b="1" dirty="0" err="1" smtClean="0"/>
              <a:t>Pemeriksaan</a:t>
            </a:r>
            <a:r>
              <a:rPr lang="en-US" b="1" dirty="0" smtClean="0"/>
              <a:t> yang </a:t>
            </a:r>
            <a:r>
              <a:rPr lang="en-US" b="1" dirty="0" err="1" smtClean="0"/>
              <a:t>tujuannya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apakah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sz="2200" i="1" u="sng" dirty="0" err="1" smtClean="0">
                <a:solidFill>
                  <a:srgbClr val="7030A0"/>
                </a:solidFill>
              </a:rPr>
              <a:t>lanjutan</a:t>
            </a:r>
            <a:r>
              <a:rPr lang="en-US" sz="2200" i="1" u="sng" dirty="0" smtClean="0">
                <a:solidFill>
                  <a:srgbClr val="7030A0"/>
                </a:solidFill>
              </a:rPr>
              <a:t>…..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operasional</a:t>
            </a:r>
            <a:r>
              <a:rPr lang="en-US" b="1" dirty="0" smtClean="0">
                <a:solidFill>
                  <a:srgbClr val="00B0F0"/>
                </a:solidFill>
              </a:rPr>
              <a:t> (Operational audit)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Pemeriksaan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penelahaan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secara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sistematik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kegiatan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organisasi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menilai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prestasi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mengidentifikasi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kesempatan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membuat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rekomendasi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tindakan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lebih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b="1" dirty="0" smtClean="0"/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Ada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empat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tipe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pokok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laporan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akuntan</a:t>
            </a:r>
            <a:r>
              <a:rPr lang="en-US" sz="4000" b="1" dirty="0" smtClean="0">
                <a:solidFill>
                  <a:srgbClr val="FF0000"/>
                </a:solidFill>
              </a:rPr>
              <a:t> yang </a:t>
            </a:r>
            <a:r>
              <a:rPr lang="en-US" sz="4000" b="1" dirty="0" err="1" smtClean="0">
                <a:solidFill>
                  <a:srgbClr val="FF0000"/>
                </a:solidFill>
              </a:rPr>
              <a:t>diterbitkan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oleh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akuntan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publik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57201"/>
            <a:ext cx="7210396" cy="609599"/>
          </a:xfrm>
        </p:spPr>
        <p:txBody>
          <a:bodyPr>
            <a:normAutofit fontScale="90000"/>
          </a:bodyPr>
          <a:lstStyle/>
          <a:p>
            <a:pPr marL="82550" indent="360363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MERUMUSKAN OPINI AUDITOR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en-US" dirty="0" smtClean="0"/>
              <a:t>M</a:t>
            </a:r>
            <a:r>
              <a:rPr lang="id-ID" sz="1800" dirty="0" smtClean="0"/>
              <a:t>ULAI DISINI</a:t>
            </a:r>
            <a:br>
              <a:rPr lang="id-ID" sz="1800" dirty="0" smtClean="0"/>
            </a:br>
            <a:endParaRPr lang="id-ID" sz="1800" dirty="0"/>
          </a:p>
        </p:txBody>
      </p:sp>
      <p:sp>
        <p:nvSpPr>
          <p:cNvPr id="3" name="Flowchart: Decision 2"/>
          <p:cNvSpPr/>
          <p:nvPr/>
        </p:nvSpPr>
        <p:spPr>
          <a:xfrm>
            <a:off x="415637" y="2409930"/>
            <a:ext cx="1174172" cy="805087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Wajar</a:t>
            </a:r>
            <a:r>
              <a:rPr lang="id-ID" dirty="0" smtClean="0"/>
              <a:t>?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89809" y="2812472"/>
            <a:ext cx="3605646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6164" y="2826327"/>
            <a:ext cx="20782" cy="845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95455" y="2826327"/>
            <a:ext cx="0" cy="845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06732" y="3685309"/>
            <a:ext cx="1340427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ISA 700.17 a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4525241" y="3685309"/>
            <a:ext cx="1340427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ISA 700.17 b</a:t>
            </a:r>
            <a:endParaRPr lang="id-ID" dirty="0"/>
          </a:p>
        </p:txBody>
      </p: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002723" y="3215016"/>
            <a:ext cx="0" cy="2936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>
            <a:off x="649432" y="6151419"/>
            <a:ext cx="706583" cy="568037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WTP</a:t>
            </a:r>
            <a:endParaRPr lang="id-ID" dirty="0"/>
          </a:p>
        </p:txBody>
      </p:sp>
      <p:cxnSp>
        <p:nvCxnSpPr>
          <p:cNvPr id="16" name="Straight Connector 15"/>
          <p:cNvCxnSpPr>
            <a:stCxn id="10" idx="2"/>
          </p:cNvCxnSpPr>
          <p:nvPr/>
        </p:nvCxnSpPr>
        <p:spPr>
          <a:xfrm>
            <a:off x="2576945" y="4405746"/>
            <a:ext cx="0" cy="41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1862570" y="4806003"/>
            <a:ext cx="142875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pervasive</a:t>
            </a:r>
            <a:endParaRPr lang="id-ID" sz="1400" dirty="0"/>
          </a:p>
        </p:txBody>
      </p:sp>
      <p:cxnSp>
        <p:nvCxnSpPr>
          <p:cNvPr id="20" name="Straight Connector 19"/>
          <p:cNvCxnSpPr>
            <a:stCxn id="17" idx="2"/>
          </p:cNvCxnSpPr>
          <p:nvPr/>
        </p:nvCxnSpPr>
        <p:spPr>
          <a:xfrm>
            <a:off x="2576945" y="5418652"/>
            <a:ext cx="0" cy="732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>
            <a:off x="2202872" y="6151418"/>
            <a:ext cx="706583" cy="568037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TW</a:t>
            </a:r>
            <a:endParaRPr lang="id-ID" dirty="0"/>
          </a:p>
        </p:txBody>
      </p:sp>
      <p:cxnSp>
        <p:nvCxnSpPr>
          <p:cNvPr id="23" name="Straight Connector 22"/>
          <p:cNvCxnSpPr>
            <a:stCxn id="17" idx="3"/>
          </p:cNvCxnSpPr>
          <p:nvPr/>
        </p:nvCxnSpPr>
        <p:spPr>
          <a:xfrm>
            <a:off x="3291320" y="5112327"/>
            <a:ext cx="8241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15438" y="5112327"/>
            <a:ext cx="0" cy="103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/>
          <p:cNvSpPr/>
          <p:nvPr/>
        </p:nvSpPr>
        <p:spPr>
          <a:xfrm>
            <a:off x="3744943" y="6151417"/>
            <a:ext cx="706583" cy="568037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WDP</a:t>
            </a:r>
            <a:endParaRPr lang="id-ID" dirty="0"/>
          </a:p>
        </p:txBody>
      </p:sp>
      <p:cxnSp>
        <p:nvCxnSpPr>
          <p:cNvPr id="28" name="Straight Connector 27"/>
          <p:cNvCxnSpPr>
            <a:stCxn id="11" idx="2"/>
          </p:cNvCxnSpPr>
          <p:nvPr/>
        </p:nvCxnSpPr>
        <p:spPr>
          <a:xfrm>
            <a:off x="5195455" y="4405746"/>
            <a:ext cx="0" cy="41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4485934" y="4790625"/>
            <a:ext cx="142875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pervasive</a:t>
            </a:r>
            <a:endParaRPr lang="id-ID" sz="1400" dirty="0"/>
          </a:p>
        </p:txBody>
      </p:sp>
      <p:cxnSp>
        <p:nvCxnSpPr>
          <p:cNvPr id="31" name="Straight Connector 30"/>
          <p:cNvCxnSpPr>
            <a:stCxn id="29" idx="2"/>
          </p:cNvCxnSpPr>
          <p:nvPr/>
        </p:nvCxnSpPr>
        <p:spPr>
          <a:xfrm>
            <a:off x="5200309" y="5403274"/>
            <a:ext cx="0" cy="748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allelogram 31"/>
          <p:cNvSpPr/>
          <p:nvPr/>
        </p:nvSpPr>
        <p:spPr>
          <a:xfrm>
            <a:off x="4842163" y="6165271"/>
            <a:ext cx="706583" cy="568037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TMP</a:t>
            </a:r>
            <a:endParaRPr lang="id-ID" dirty="0"/>
          </a:p>
        </p:txBody>
      </p:sp>
      <p:cxnSp>
        <p:nvCxnSpPr>
          <p:cNvPr id="34" name="Straight Connector 33"/>
          <p:cNvCxnSpPr>
            <a:stCxn id="29" idx="3"/>
          </p:cNvCxnSpPr>
          <p:nvPr/>
        </p:nvCxnSpPr>
        <p:spPr>
          <a:xfrm>
            <a:off x="5914684" y="5096949"/>
            <a:ext cx="1130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45037" y="5112328"/>
            <a:ext cx="0" cy="1039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rallelogram 36"/>
          <p:cNvSpPr/>
          <p:nvPr/>
        </p:nvSpPr>
        <p:spPr>
          <a:xfrm>
            <a:off x="6691745" y="6151416"/>
            <a:ext cx="706583" cy="568037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WDP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2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WTP BENTUK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Kondisi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harus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terpenuhi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Laporan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keuangan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meliputi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laporan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posisi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keuangan</a:t>
            </a:r>
            <a:r>
              <a:rPr lang="en-US" dirty="0" smtClean="0">
                <a:solidFill>
                  <a:srgbClr val="00B050"/>
                </a:solidFill>
              </a:rPr>
              <a:t>, lap </a:t>
            </a:r>
            <a:r>
              <a:rPr lang="en-US" dirty="0" err="1" smtClean="0">
                <a:solidFill>
                  <a:srgbClr val="00B050"/>
                </a:solidFill>
              </a:rPr>
              <a:t>laba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rugi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laporan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perubahan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ekuitas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laporan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arus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kas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.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Bukti</a:t>
            </a:r>
            <a:r>
              <a:rPr lang="en-US" dirty="0" smtClean="0">
                <a:solidFill>
                  <a:srgbClr val="00B0F0"/>
                </a:solidFill>
              </a:rPr>
              <a:t> yang </a:t>
            </a:r>
            <a:r>
              <a:rPr lang="en-US" dirty="0" err="1" smtClean="0">
                <a:solidFill>
                  <a:srgbClr val="00B0F0"/>
                </a:solidFill>
              </a:rPr>
              <a:t>cukup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telah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dikumpulka</a:t>
            </a:r>
            <a:r>
              <a:rPr lang="en-US" dirty="0" smtClean="0">
                <a:solidFill>
                  <a:srgbClr val="00B0F0"/>
                </a:solidFill>
              </a:rPr>
              <a:t> &amp; </a:t>
            </a:r>
            <a:r>
              <a:rPr lang="en-US" dirty="0" err="1" smtClean="0">
                <a:solidFill>
                  <a:srgbClr val="00B0F0"/>
                </a:solidFill>
              </a:rPr>
              <a:t>penugasan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dilakukan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sehingga</a:t>
            </a:r>
            <a:r>
              <a:rPr lang="en-US" dirty="0" smtClean="0">
                <a:solidFill>
                  <a:srgbClr val="00B0F0"/>
                </a:solidFill>
              </a:rPr>
              <a:t> auditor </a:t>
            </a:r>
            <a:r>
              <a:rPr lang="en-US" dirty="0" err="1" smtClean="0">
                <a:solidFill>
                  <a:srgbClr val="00B0F0"/>
                </a:solidFill>
              </a:rPr>
              <a:t>menyimpulkan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bahwa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ketiga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standar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pekerjaan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lapagan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telah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terpenuhi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SAK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keadaan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memerlukan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penambahan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paragraf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penjelasan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modifikasi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kata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Definisi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pemeriksaan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akuntan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(auditing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Ditinjau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sudut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profesi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publik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pemeriksaan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adalah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pemeriksaan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secara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objektif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laporan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suatu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perusahaan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organisasi</a:t>
            </a:r>
            <a:r>
              <a:rPr lang="en-US" b="1" dirty="0">
                <a:solidFill>
                  <a:srgbClr val="FF0000"/>
                </a:solidFill>
              </a:rPr>
              <a:t> yang lain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tujuan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menentukan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apakah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laporan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tersebut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menyajikan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secara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wajar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keadaan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hasil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usaha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perusahaan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organisasi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tersebut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WTP BENTUK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000" b="1" dirty="0" err="1" smtClean="0"/>
              <a:t>Bagian-bagian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laporan</a:t>
            </a:r>
            <a:r>
              <a:rPr lang="en-US" sz="5000" b="1" dirty="0" smtClean="0"/>
              <a:t> audit</a:t>
            </a:r>
          </a:p>
          <a:p>
            <a:pPr marL="514350" indent="-514350">
              <a:buNone/>
            </a:pPr>
            <a:r>
              <a:rPr lang="en-US" sz="4300" b="1" dirty="0" smtClean="0"/>
              <a:t>1.Judul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harus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ada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kata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independen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2. </a:t>
            </a:r>
            <a:r>
              <a:rPr lang="en-US" sz="4300" b="1" dirty="0" err="1" smtClean="0"/>
              <a:t>Pihak</a:t>
            </a:r>
            <a:r>
              <a:rPr lang="en-US" sz="4300" b="1" dirty="0" smtClean="0"/>
              <a:t> yang </a:t>
            </a:r>
            <a:r>
              <a:rPr lang="en-US" sz="4300" b="1" dirty="0" err="1" smtClean="0"/>
              <a:t>dituju</a:t>
            </a:r>
            <a:r>
              <a:rPr lang="en-US" sz="4300" b="1" dirty="0" smtClean="0"/>
              <a:t> auditor </a:t>
            </a:r>
            <a:r>
              <a:rPr lang="en-US" sz="4300" b="1" dirty="0" err="1" smtClean="0"/>
              <a:t>bagi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auditnya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3. </a:t>
            </a:r>
            <a:r>
              <a:rPr lang="en-US" sz="4300" b="1" dirty="0" err="1" smtClean="0"/>
              <a:t>Paragraf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Pendahuluan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a. </a:t>
            </a:r>
            <a:r>
              <a:rPr lang="en-US" sz="4300" b="1" dirty="0" err="1" smtClean="0"/>
              <a:t>Kami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telah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mengaudit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b.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keuangan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klien</a:t>
            </a:r>
            <a:r>
              <a:rPr lang="en-US" sz="4300" b="1" dirty="0" smtClean="0"/>
              <a:t> (</a:t>
            </a:r>
            <a:r>
              <a:rPr lang="en-US" sz="4300" b="1" dirty="0" err="1" smtClean="0"/>
              <a:t>disebut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satu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persatu</a:t>
            </a:r>
            <a:r>
              <a:rPr lang="en-US" sz="4300" b="1" dirty="0" smtClean="0"/>
              <a:t>)</a:t>
            </a:r>
          </a:p>
          <a:p>
            <a:pPr marL="514350" indent="-514350">
              <a:buNone/>
            </a:pPr>
            <a:r>
              <a:rPr lang="en-US" sz="4300" b="1" dirty="0" smtClean="0"/>
              <a:t>    c.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keuangan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tanggungjawab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manajemen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d. </a:t>
            </a:r>
            <a:r>
              <a:rPr lang="en-US" sz="4300" b="1" dirty="0" err="1" smtClean="0"/>
              <a:t>Tanggungjawab</a:t>
            </a:r>
            <a:r>
              <a:rPr lang="en-US" sz="4300" b="1" dirty="0" smtClean="0"/>
              <a:t> auditor </a:t>
            </a:r>
            <a:r>
              <a:rPr lang="en-US" sz="4300" b="1" dirty="0" err="1" smtClean="0"/>
              <a:t>menyatakan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pendapat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4. </a:t>
            </a:r>
            <a:r>
              <a:rPr lang="en-US" sz="4300" b="1" dirty="0" err="1" smtClean="0"/>
              <a:t>Paragraf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ruang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lingkup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a. Auditor </a:t>
            </a:r>
            <a:r>
              <a:rPr lang="en-US" sz="4300" b="1" dirty="0" err="1" smtClean="0"/>
              <a:t>dilaksanakan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berdasarkan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standar</a:t>
            </a:r>
            <a:r>
              <a:rPr lang="en-US" sz="4300" b="1" dirty="0" smtClean="0"/>
              <a:t> yang </a:t>
            </a:r>
            <a:r>
              <a:rPr lang="en-US" sz="4300" b="1" dirty="0" err="1" smtClean="0"/>
              <a:t>ditetapkan</a:t>
            </a:r>
            <a:r>
              <a:rPr lang="en-US" sz="4300" b="1" dirty="0" smtClean="0"/>
              <a:t> IAPI</a:t>
            </a:r>
          </a:p>
          <a:p>
            <a:pPr marL="514350" indent="-514350">
              <a:buNone/>
            </a:pPr>
            <a:r>
              <a:rPr lang="en-US" sz="4300" b="1" dirty="0" smtClean="0"/>
              <a:t>     b. </a:t>
            </a:r>
            <a:r>
              <a:rPr lang="en-US" sz="4300" b="1" dirty="0" err="1" smtClean="0"/>
              <a:t>Standar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tersebut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mengharuskan</a:t>
            </a:r>
            <a:r>
              <a:rPr lang="en-US" sz="4300" b="1" dirty="0" smtClean="0"/>
              <a:t> auditor </a:t>
            </a:r>
            <a:r>
              <a:rPr lang="en-US" sz="4300" b="1" dirty="0" err="1" smtClean="0"/>
              <a:t>melaksanakan</a:t>
            </a:r>
            <a:r>
              <a:rPr lang="en-US" sz="4300" b="1" dirty="0" smtClean="0"/>
              <a:t> audit agar </a:t>
            </a:r>
            <a:r>
              <a:rPr lang="en-US" sz="4300" b="1" dirty="0" err="1" smtClean="0"/>
              <a:t>meperoleh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keyakinan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memadai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bahwa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laparan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keuangan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bebas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dari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salah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saji</a:t>
            </a:r>
            <a:r>
              <a:rPr lang="en-US" sz="4300" b="1" dirty="0" smtClean="0"/>
              <a:t> material</a:t>
            </a:r>
          </a:p>
          <a:p>
            <a:pPr marL="514350" indent="-514350">
              <a:buNone/>
            </a:pPr>
            <a:r>
              <a:rPr lang="en-US" sz="4300" b="1" dirty="0" smtClean="0"/>
              <a:t>     c. Audit </a:t>
            </a:r>
            <a:r>
              <a:rPr lang="en-US" sz="4300" b="1" dirty="0" err="1" smtClean="0"/>
              <a:t>meliputi</a:t>
            </a:r>
            <a:r>
              <a:rPr lang="en-US" sz="4300" b="1" dirty="0" smtClean="0"/>
              <a:t> :</a:t>
            </a:r>
          </a:p>
          <a:p>
            <a:pPr marL="514350" indent="-514350">
              <a:buNone/>
            </a:pPr>
            <a:r>
              <a:rPr lang="en-US" sz="4300" b="1" dirty="0" smtClean="0"/>
              <a:t>         1. </a:t>
            </a:r>
            <a:r>
              <a:rPr lang="en-US" sz="4300" b="1" dirty="0" err="1" smtClean="0"/>
              <a:t>Memeriksa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atas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dasar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pengujian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bukti-bukti</a:t>
            </a:r>
            <a:r>
              <a:rPr lang="en-US" sz="4300" b="1" dirty="0" smtClean="0"/>
              <a:t> yang </a:t>
            </a:r>
            <a:r>
              <a:rPr lang="en-US" sz="4300" b="1" dirty="0" err="1" smtClean="0"/>
              <a:t>mendukung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jumlah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pengungkapan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     2. </a:t>
            </a:r>
            <a:r>
              <a:rPr lang="en-US" sz="4300" b="1" dirty="0" err="1" smtClean="0"/>
              <a:t>Penilaian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prinsip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akuntansi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     3. </a:t>
            </a:r>
            <a:r>
              <a:rPr lang="en-US" sz="4300" b="1" dirty="0" err="1" smtClean="0"/>
              <a:t>Penilaian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estimasi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signifikan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d. Audit </a:t>
            </a:r>
            <a:r>
              <a:rPr lang="en-US" sz="4300" b="1" dirty="0" err="1" smtClean="0"/>
              <a:t>memberikan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dasar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memadai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untuk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menyatakan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pendapat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5. </a:t>
            </a:r>
            <a:r>
              <a:rPr lang="en-US" sz="4300" b="1" dirty="0" err="1" smtClean="0"/>
              <a:t>Paragraf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pendapat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a. </a:t>
            </a:r>
            <a:r>
              <a:rPr lang="en-US" sz="4300" b="1" dirty="0" err="1" smtClean="0"/>
              <a:t>Menurut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pendapat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kami</a:t>
            </a:r>
            <a:endParaRPr lang="en-US" sz="4300" b="1" dirty="0" smtClean="0"/>
          </a:p>
          <a:p>
            <a:pPr marL="514350" indent="-514350">
              <a:buNone/>
            </a:pPr>
            <a:r>
              <a:rPr lang="en-US" sz="4300" b="1" dirty="0" smtClean="0"/>
              <a:t>     b.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keuangan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sesuai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dengan</a:t>
            </a:r>
            <a:r>
              <a:rPr lang="en-US" sz="4300" b="1" dirty="0" smtClean="0"/>
              <a:t> SAK </a:t>
            </a:r>
            <a:r>
              <a:rPr lang="en-US" sz="4300" b="1" dirty="0" err="1" smtClean="0"/>
              <a:t>di</a:t>
            </a:r>
            <a:r>
              <a:rPr lang="en-US" sz="4300" b="1" dirty="0" smtClean="0"/>
              <a:t> Indonesia</a:t>
            </a:r>
          </a:p>
          <a:p>
            <a:pPr marL="514350" indent="-514350">
              <a:buNone/>
            </a:pPr>
            <a:r>
              <a:rPr lang="en-US" sz="4300" b="1" dirty="0" smtClean="0"/>
              <a:t>6. </a:t>
            </a:r>
            <a:r>
              <a:rPr lang="en-US" sz="4300" b="1" dirty="0" err="1" smtClean="0"/>
              <a:t>Tandatangan</a:t>
            </a:r>
            <a:r>
              <a:rPr lang="en-US" sz="4300" b="1" dirty="0" smtClean="0"/>
              <a:t> auditor, </a:t>
            </a:r>
            <a:r>
              <a:rPr lang="en-US" sz="4300" b="1" dirty="0" err="1" smtClean="0"/>
              <a:t>nama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nomor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ijin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praktik</a:t>
            </a:r>
            <a:r>
              <a:rPr lang="en-US" sz="4300" b="1" dirty="0" smtClean="0"/>
              <a:t> ( </a:t>
            </a:r>
            <a:r>
              <a:rPr lang="en-US" sz="4300" b="1" dirty="0" err="1" smtClean="0"/>
              <a:t>dan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nomor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ijin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kantor</a:t>
            </a:r>
            <a:r>
              <a:rPr lang="en-US" sz="4300" b="1" dirty="0" smtClean="0"/>
              <a:t>)</a:t>
            </a:r>
          </a:p>
          <a:p>
            <a:pPr marL="514350" indent="-514350">
              <a:buNone/>
            </a:pPr>
            <a:r>
              <a:rPr lang="en-US" sz="4300" b="1" dirty="0" smtClean="0"/>
              <a:t>7. </a:t>
            </a:r>
            <a:r>
              <a:rPr lang="en-US" sz="4300" b="1" dirty="0" err="1" smtClean="0"/>
              <a:t>Tanggal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Laporan</a:t>
            </a:r>
            <a:r>
              <a:rPr lang="en-US" sz="4300" b="1" dirty="0" smtClean="0"/>
              <a:t> audit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WTP BENTUK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000" b="1" dirty="0" err="1" smtClean="0"/>
              <a:t>Laporan</a:t>
            </a:r>
            <a:r>
              <a:rPr lang="en-US" sz="2000" b="1" dirty="0" smtClean="0"/>
              <a:t> Auditor </a:t>
            </a:r>
            <a:r>
              <a:rPr lang="en-US" sz="2000" b="1" dirty="0" err="1" smtClean="0"/>
              <a:t>Independen</a:t>
            </a:r>
            <a:r>
              <a:rPr lang="en-US" sz="2000" b="1" dirty="0" smtClean="0"/>
              <a:t> (1)</a:t>
            </a:r>
          </a:p>
          <a:p>
            <a:pPr>
              <a:buNone/>
            </a:pP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r>
              <a:rPr lang="en-US" sz="1800" dirty="0" smtClean="0"/>
              <a:t> (2)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mengaudit</a:t>
            </a:r>
            <a:r>
              <a:rPr lang="en-US" sz="1800" dirty="0" smtClean="0"/>
              <a:t> (3a)</a:t>
            </a:r>
            <a:r>
              <a:rPr lang="en-US" sz="1800" dirty="0" err="1" smtClean="0"/>
              <a:t>neraca</a:t>
            </a:r>
            <a:r>
              <a:rPr lang="en-US" sz="1800" dirty="0" smtClean="0"/>
              <a:t> PT ABC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31 </a:t>
            </a:r>
            <a:r>
              <a:rPr lang="en-US" sz="1800" dirty="0" err="1" smtClean="0"/>
              <a:t>Desember</a:t>
            </a:r>
            <a:r>
              <a:rPr lang="en-US" sz="1800" dirty="0" smtClean="0"/>
              <a:t> 2012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r>
              <a:rPr lang="en-US" sz="1800" dirty="0" smtClean="0"/>
              <a:t>,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(3b)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tanggungjawab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(3c). </a:t>
            </a:r>
            <a:r>
              <a:rPr lang="en-US" sz="1800" dirty="0" err="1" smtClean="0"/>
              <a:t>Tanggungjawab</a:t>
            </a:r>
            <a:r>
              <a:rPr lang="en-US" sz="1800" dirty="0" smtClean="0"/>
              <a:t>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audit </a:t>
            </a:r>
            <a:r>
              <a:rPr lang="en-US" sz="1800" dirty="0" err="1" smtClean="0"/>
              <a:t>kami</a:t>
            </a:r>
            <a:r>
              <a:rPr lang="en-US" sz="1800" dirty="0" smtClean="0"/>
              <a:t> (3d)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melaksanakan</a:t>
            </a:r>
            <a:r>
              <a:rPr lang="en-US" sz="1800" dirty="0" smtClean="0"/>
              <a:t> audit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standart</a:t>
            </a:r>
            <a:r>
              <a:rPr lang="en-US" sz="1800" dirty="0" smtClean="0"/>
              <a:t> audit yang </a:t>
            </a:r>
            <a:r>
              <a:rPr lang="en-US" sz="1800" dirty="0" err="1" smtClean="0"/>
              <a:t>ditetapkan</a:t>
            </a:r>
            <a:r>
              <a:rPr lang="en-US" sz="1800" dirty="0" smtClean="0"/>
              <a:t> </a:t>
            </a:r>
            <a:r>
              <a:rPr lang="en-US" sz="1800" dirty="0" err="1" smtClean="0"/>
              <a:t>Institut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Indonesia. (4a)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mengharuskan</a:t>
            </a:r>
            <a:r>
              <a:rPr lang="en-US" sz="1800" dirty="0" smtClean="0"/>
              <a:t>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merencanakan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danmelaksanakan</a:t>
            </a:r>
            <a:r>
              <a:rPr lang="en-US" sz="1800" dirty="0" smtClean="0"/>
              <a:t> audit agar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keyakinan</a:t>
            </a:r>
            <a:r>
              <a:rPr lang="en-US" sz="1800" dirty="0" smtClean="0"/>
              <a:t> </a:t>
            </a:r>
            <a:r>
              <a:rPr lang="en-US" sz="1800" dirty="0" err="1" smtClean="0"/>
              <a:t>memadai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saji</a:t>
            </a:r>
            <a:r>
              <a:rPr lang="en-US" sz="1800" dirty="0" smtClean="0"/>
              <a:t> material (4b). </a:t>
            </a:r>
            <a:r>
              <a:rPr lang="en-US" sz="1800" dirty="0" err="1" smtClean="0"/>
              <a:t>Suatu</a:t>
            </a:r>
            <a:r>
              <a:rPr lang="en-US" sz="1800" dirty="0" smtClean="0"/>
              <a:t> audit </a:t>
            </a:r>
            <a:r>
              <a:rPr lang="en-US" sz="1800" dirty="0" err="1" smtClean="0"/>
              <a:t>meliputi</a:t>
            </a:r>
            <a:r>
              <a:rPr lang="en-US" sz="1800" dirty="0" smtClean="0"/>
              <a:t> </a:t>
            </a:r>
            <a:r>
              <a:rPr lang="en-US" sz="1800" dirty="0" err="1" smtClean="0"/>
              <a:t>pemeriksaan</a:t>
            </a:r>
            <a:r>
              <a:rPr lang="en-US" sz="1800" dirty="0" smtClean="0"/>
              <a:t>,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, </a:t>
            </a:r>
            <a:r>
              <a:rPr lang="en-US" sz="1800" dirty="0" err="1" smtClean="0"/>
              <a:t>bukti-bukti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mendukung</a:t>
            </a:r>
            <a:r>
              <a:rPr lang="en-US" sz="1800" dirty="0" smtClean="0"/>
              <a:t> </a:t>
            </a:r>
            <a:r>
              <a:rPr lang="en-US" sz="1800" dirty="0" err="1" smtClean="0"/>
              <a:t>jumlah-jumlah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pengungkapan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(4c1). Audit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meliputi</a:t>
            </a:r>
            <a:r>
              <a:rPr lang="en-US" sz="1800" dirty="0" smtClean="0"/>
              <a:t> </a:t>
            </a:r>
            <a:r>
              <a:rPr lang="en-US" sz="1800" dirty="0" err="1" smtClean="0"/>
              <a:t>penilaian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(4c2)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estimasi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</a:t>
            </a:r>
            <a:r>
              <a:rPr lang="en-US" sz="1800" dirty="0" smtClean="0"/>
              <a:t> (4c3)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penilaian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penyajian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laporangn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(4c4).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yakin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audit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memadai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pendapan</a:t>
            </a:r>
            <a:r>
              <a:rPr lang="en-US" sz="1800" dirty="0" smtClean="0"/>
              <a:t> (4d)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r>
              <a:rPr lang="en-US" sz="1800" dirty="0" smtClean="0"/>
              <a:t> </a:t>
            </a:r>
            <a:r>
              <a:rPr lang="en-US" sz="1800" dirty="0" err="1" smtClean="0"/>
              <a:t>kami</a:t>
            </a:r>
            <a:r>
              <a:rPr lang="en-US" sz="1800" dirty="0" smtClean="0"/>
              <a:t> (5a)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sebut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menyajikan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wajar</a:t>
            </a:r>
            <a:r>
              <a:rPr lang="en-US" sz="1800" dirty="0" smtClean="0"/>
              <a:t>,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material,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PT ABC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31 </a:t>
            </a:r>
            <a:r>
              <a:rPr lang="en-US" sz="1800" dirty="0" err="1" smtClean="0"/>
              <a:t>Desember</a:t>
            </a:r>
            <a:r>
              <a:rPr lang="en-US" sz="1800" dirty="0" smtClean="0"/>
              <a:t> 2012,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usaha</a:t>
            </a:r>
            <a:r>
              <a:rPr lang="en-US" sz="1800" dirty="0" smtClean="0"/>
              <a:t>,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SAK </a:t>
            </a:r>
            <a:r>
              <a:rPr lang="en-US" sz="1800" dirty="0" err="1" smtClean="0"/>
              <a:t>di</a:t>
            </a:r>
            <a:r>
              <a:rPr lang="en-US" sz="1800" dirty="0" smtClean="0"/>
              <a:t> Indonesia (5b)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ttd</a:t>
            </a:r>
            <a:r>
              <a:rPr lang="en-US" sz="1800" dirty="0" smtClean="0"/>
              <a:t> (6)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Tgl</a:t>
            </a:r>
            <a:r>
              <a:rPr lang="en-US" sz="1800" dirty="0" smtClean="0"/>
              <a:t> (7)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1. Unqualified opinion.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/>
            <a:endParaRPr lang="en-US" b="1" dirty="0" smtClean="0"/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Pendapat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jika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terjadi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pembatasan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luas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pemeriksaan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pengecualian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signifikan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mengenai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kewajaran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prinsip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lazim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penyusunan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prinsip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lazim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cukup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dijelaskan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catatan-catatan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mendukungnya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digambarkan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didisclose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 smtClean="0"/>
              <a:t>2. Qualified opinion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9600" b="1" dirty="0" err="1" smtClean="0"/>
              <a:t>Pendapat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ini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diberikan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dalam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kondisi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sebagai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berikut</a:t>
            </a:r>
            <a:r>
              <a:rPr lang="en-US" sz="9600" b="1" dirty="0" smtClean="0"/>
              <a:t> :</a:t>
            </a: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Luas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sangat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dibatasi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oleh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disusun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sesuai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prinsip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wajar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err="1" smtClean="0">
                <a:solidFill>
                  <a:srgbClr val="FF0000"/>
                </a:solidFill>
              </a:rPr>
              <a:t>Prinsip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digunakan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untuk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penyusunan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diterapkan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secara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konsisten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ketidakpastian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luar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biasa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sifatnya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mempunyai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dampat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terhadap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diperkirakan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baik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tanggal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pembuatan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publik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bebas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dalam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hubungannya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publik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melakukan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prosedu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penting</a:t>
            </a:r>
            <a:r>
              <a:rPr lang="en-US" sz="9600" b="1" dirty="0" smtClean="0">
                <a:solidFill>
                  <a:srgbClr val="FF0000"/>
                </a:solidFill>
              </a:rPr>
              <a:t>, </a:t>
            </a:r>
            <a:r>
              <a:rPr lang="en-US" sz="9600" b="1" dirty="0" err="1" smtClean="0">
                <a:solidFill>
                  <a:srgbClr val="FF0000"/>
                </a:solidFill>
              </a:rPr>
              <a:t>karena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kondisi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berada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diluar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kekuasaan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maupun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 </a:t>
            </a:r>
            <a:endParaRPr lang="en-US" sz="9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WdP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3700" b="1" dirty="0" err="1" smtClean="0"/>
              <a:t>Laporan</a:t>
            </a:r>
            <a:r>
              <a:rPr lang="en-US" sz="3700" b="1" dirty="0" smtClean="0"/>
              <a:t> Auditor </a:t>
            </a:r>
            <a:r>
              <a:rPr lang="en-US" sz="3700" b="1" dirty="0" err="1" smtClean="0"/>
              <a:t>Independen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r>
              <a:rPr lang="en-US" sz="3700" b="1" dirty="0" err="1" smtClean="0"/>
              <a:t>Pemegang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Saham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r>
              <a:rPr lang="en-US" sz="3700" b="1" dirty="0" smtClean="0"/>
              <a:t>         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telah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mengaudit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neraca</a:t>
            </a:r>
            <a:r>
              <a:rPr lang="en-US" sz="3700" b="1" dirty="0" smtClean="0"/>
              <a:t> PT ABC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31 </a:t>
            </a:r>
            <a:r>
              <a:rPr lang="en-US" sz="3700" b="1" dirty="0" err="1" smtClean="0"/>
              <a:t>Desember</a:t>
            </a:r>
            <a:r>
              <a:rPr lang="en-US" sz="3700" b="1" dirty="0" smtClean="0"/>
              <a:t> 2012 </a:t>
            </a:r>
            <a:r>
              <a:rPr lang="en-US" sz="3700" b="1" dirty="0" err="1" smtClean="0"/>
              <a:t>serta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laba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rugi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perubahan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ekuitas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arus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kas</a:t>
            </a:r>
            <a:r>
              <a:rPr lang="en-US" sz="3700" b="1" dirty="0" smtClean="0"/>
              <a:t>  </a:t>
            </a:r>
            <a:r>
              <a:rPr lang="en-US" sz="3700" b="1" dirty="0" err="1" smtClean="0"/>
              <a:t>untuk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berakhir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pada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.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adalah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tanggungjawab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manajemen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perusahaan</a:t>
            </a:r>
            <a:r>
              <a:rPr lang="en-US" sz="3700" b="1" dirty="0" smtClean="0"/>
              <a:t>. </a:t>
            </a:r>
            <a:r>
              <a:rPr lang="en-US" sz="3700" b="1" dirty="0" err="1" smtClean="0"/>
              <a:t>Tanggungjawab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terletak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pada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pernyataan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pendapat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berdasarkan</a:t>
            </a:r>
            <a:r>
              <a:rPr lang="en-US" sz="3700" b="1" dirty="0" smtClean="0"/>
              <a:t> audit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endParaRPr lang="en-US" sz="3700" b="1" dirty="0" smtClean="0"/>
          </a:p>
          <a:p>
            <a:pPr>
              <a:buNone/>
            </a:pPr>
            <a:r>
              <a:rPr lang="en-US" sz="3700" b="1" dirty="0" smtClean="0"/>
              <a:t>        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melaksanakan</a:t>
            </a:r>
            <a:r>
              <a:rPr lang="en-US" sz="3700" b="1" dirty="0" smtClean="0"/>
              <a:t> audit </a:t>
            </a:r>
            <a:r>
              <a:rPr lang="en-US" sz="3700" b="1" dirty="0" err="1" smtClean="0"/>
              <a:t>berdasarkan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standart</a:t>
            </a:r>
            <a:r>
              <a:rPr lang="en-US" sz="3700" b="1" dirty="0" smtClean="0"/>
              <a:t> audit yang </a:t>
            </a:r>
            <a:r>
              <a:rPr lang="en-US" sz="3700" b="1" dirty="0" err="1" smtClean="0"/>
              <a:t>ditetapkan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Institut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Akuntan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Publik</a:t>
            </a:r>
            <a:r>
              <a:rPr lang="en-US" sz="3700" b="1" dirty="0" smtClean="0"/>
              <a:t> Indonesia. </a:t>
            </a:r>
            <a:r>
              <a:rPr lang="en-US" sz="3700" b="1" dirty="0" err="1" smtClean="0"/>
              <a:t>Standar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mengharuskan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merencanakan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danmelaksanakan</a:t>
            </a:r>
            <a:r>
              <a:rPr lang="en-US" sz="3700" b="1" dirty="0" smtClean="0"/>
              <a:t> audit agar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memperoleh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keyakinan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memadai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bahwa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bebas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dari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salah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saji</a:t>
            </a:r>
            <a:r>
              <a:rPr lang="en-US" sz="3700" b="1" dirty="0" smtClean="0"/>
              <a:t> material . </a:t>
            </a:r>
            <a:r>
              <a:rPr lang="en-US" sz="3700" b="1" dirty="0" err="1" smtClean="0"/>
              <a:t>Suatu</a:t>
            </a:r>
            <a:r>
              <a:rPr lang="en-US" sz="3700" b="1" dirty="0" smtClean="0"/>
              <a:t> audit </a:t>
            </a:r>
            <a:r>
              <a:rPr lang="en-US" sz="3700" b="1" dirty="0" err="1" smtClean="0"/>
              <a:t>meliputi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pemeriksaan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dasar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pengujian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bukti-bukti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mendukung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jumlah-jumlah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pengungkapan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. Audit </a:t>
            </a:r>
            <a:r>
              <a:rPr lang="en-US" sz="3700" b="1" dirty="0" err="1" smtClean="0"/>
              <a:t>juga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meliputi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penilaian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prinsip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akuntansi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digunakan</a:t>
            </a:r>
            <a:r>
              <a:rPr lang="en-US" sz="3700" b="1" dirty="0" smtClean="0"/>
              <a:t> 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estimasi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signifikan</a:t>
            </a:r>
            <a:r>
              <a:rPr lang="en-US" sz="3700" b="1" dirty="0" smtClean="0"/>
              <a:t>  yang </a:t>
            </a:r>
            <a:r>
              <a:rPr lang="en-US" sz="3700" b="1" dirty="0" err="1" smtClean="0"/>
              <a:t>dibuat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oleh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manajemen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serta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penilaian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terhadap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penyajian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laporangn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secara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keseluruhan</a:t>
            </a:r>
            <a:r>
              <a:rPr lang="en-US" sz="3700" b="1" dirty="0" smtClean="0"/>
              <a:t>.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yakin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bahwa</a:t>
            </a:r>
            <a:r>
              <a:rPr lang="en-US" sz="3700" b="1" dirty="0" smtClean="0"/>
              <a:t> audit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memberikan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dasar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memadai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untuk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menyatakan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pendapan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endParaRPr lang="en-US" sz="3700" b="1" dirty="0" smtClean="0"/>
          </a:p>
          <a:p>
            <a:pPr>
              <a:buNone/>
            </a:pPr>
            <a:r>
              <a:rPr lang="en-US" sz="3700" b="1" dirty="0" smtClean="0"/>
              <a:t>         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tidak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dapat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memperolah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auditan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oleh</a:t>
            </a:r>
            <a:r>
              <a:rPr lang="en-US" sz="3700" b="1" dirty="0" smtClean="0"/>
              <a:t> auditor </a:t>
            </a:r>
            <a:r>
              <a:rPr lang="en-US" sz="3700" b="1" dirty="0" err="1" smtClean="0"/>
              <a:t>independen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lainyang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mendukung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investasi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perusahaan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perusahaan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anak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diluar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negeri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sebesar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Rp</a:t>
            </a:r>
            <a:r>
              <a:rPr lang="en-US" sz="3700" b="1" dirty="0" smtClean="0"/>
              <a:t> 19 M </a:t>
            </a:r>
            <a:r>
              <a:rPr lang="en-US" sz="3700" b="1" dirty="0" err="1" smtClean="0"/>
              <a:t>pada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31 </a:t>
            </a:r>
            <a:r>
              <a:rPr lang="en-US" sz="3700" b="1" dirty="0" err="1" smtClean="0"/>
              <a:t>Desember</a:t>
            </a:r>
            <a:r>
              <a:rPr lang="en-US" sz="3700" b="1" dirty="0" smtClean="0"/>
              <a:t> 2012,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hak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laba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perusahaan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anak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sebesar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Rp</a:t>
            </a:r>
            <a:r>
              <a:rPr lang="en-US" sz="3700" b="1" dirty="0" smtClean="0"/>
              <a:t> 1 M yang </a:t>
            </a:r>
            <a:r>
              <a:rPr lang="en-US" sz="3700" b="1" dirty="0" err="1" smtClean="0"/>
              <a:t>dicantumkan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laba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bersih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untuk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tahun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berakhir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pada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seperti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dijelaskan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catatan</a:t>
            </a:r>
            <a:r>
              <a:rPr lang="en-US" sz="3700" b="1" dirty="0" smtClean="0"/>
              <a:t> 30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catatan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.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juga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tidak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tidak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dapat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memperoleh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keyakinan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nilai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investasi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perusahaan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anak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diluar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negeri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beserta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hak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labanya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dengan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prosedur</a:t>
            </a:r>
            <a:r>
              <a:rPr lang="en-US" sz="3700" b="1" dirty="0" smtClean="0"/>
              <a:t> audit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.</a:t>
            </a:r>
          </a:p>
          <a:p>
            <a:pPr>
              <a:buNone/>
            </a:pPr>
            <a:r>
              <a:rPr lang="en-US" sz="3700" b="1" dirty="0" smtClean="0"/>
              <a:t>         </a:t>
            </a:r>
          </a:p>
          <a:p>
            <a:pPr>
              <a:buNone/>
            </a:pPr>
            <a:r>
              <a:rPr lang="en-US" sz="3700" b="1" dirty="0" smtClean="0"/>
              <a:t>          </a:t>
            </a:r>
            <a:r>
              <a:rPr lang="en-US" sz="3700" b="1" dirty="0" err="1" smtClean="0"/>
              <a:t>Menurut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pendapat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kecuali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untuk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dampak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penyesuaian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jika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ada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mungkin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perlu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dilakukan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jika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memeriksa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investasi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diluarnegeri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labanya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,  </a:t>
            </a:r>
            <a:r>
              <a:rPr lang="en-US" sz="3700" b="1" dirty="0" err="1" smtClean="0"/>
              <a:t>laporan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kami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sebut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diatas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menyajikan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secara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wajar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semua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hal</a:t>
            </a:r>
            <a:r>
              <a:rPr lang="en-US" sz="3700" b="1" dirty="0" smtClean="0"/>
              <a:t> yang material, </a:t>
            </a:r>
            <a:r>
              <a:rPr lang="en-US" sz="3700" b="1" dirty="0" err="1" smtClean="0"/>
              <a:t>posisi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keuangan</a:t>
            </a:r>
            <a:r>
              <a:rPr lang="en-US" sz="3700" b="1" dirty="0" smtClean="0"/>
              <a:t> PT ABC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31 </a:t>
            </a:r>
            <a:r>
              <a:rPr lang="en-US" sz="3700" b="1" dirty="0" err="1" smtClean="0"/>
              <a:t>Desember</a:t>
            </a:r>
            <a:r>
              <a:rPr lang="en-US" sz="3700" b="1" dirty="0" smtClean="0"/>
              <a:t> 2012,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hasil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usaha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perubahan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ekuitas</a:t>
            </a:r>
            <a:r>
              <a:rPr lang="en-US" sz="3700" b="1" dirty="0" smtClean="0"/>
              <a:t>, </a:t>
            </a:r>
            <a:r>
              <a:rPr lang="en-US" sz="3700" b="1" dirty="0" err="1" smtClean="0"/>
              <a:t>serta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arus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kas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untuk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tahun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berakhir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pada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tanggal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tersebut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sesuai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dengan</a:t>
            </a:r>
            <a:r>
              <a:rPr lang="en-US" sz="3700" b="1" dirty="0" smtClean="0"/>
              <a:t> SAK </a:t>
            </a:r>
            <a:r>
              <a:rPr lang="en-US" sz="3700" b="1" dirty="0" err="1" smtClean="0"/>
              <a:t>di</a:t>
            </a:r>
            <a:r>
              <a:rPr lang="en-US" sz="3700" b="1" dirty="0" smtClean="0"/>
              <a:t> Indonesia </a:t>
            </a:r>
          </a:p>
          <a:p>
            <a:pPr>
              <a:buNone/>
            </a:pPr>
            <a:endParaRPr lang="en-US" sz="3700" b="1" dirty="0" smtClean="0"/>
          </a:p>
          <a:p>
            <a:pPr>
              <a:buNone/>
            </a:pPr>
            <a:r>
              <a:rPr lang="en-US" sz="3700" b="1" dirty="0" smtClean="0"/>
              <a:t>  </a:t>
            </a:r>
            <a:r>
              <a:rPr lang="en-US" sz="3700" b="1" dirty="0" err="1" smtClean="0"/>
              <a:t>ttd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r>
              <a:rPr lang="en-US" sz="3700" b="1" dirty="0" smtClean="0"/>
              <a:t>  </a:t>
            </a:r>
            <a:r>
              <a:rPr lang="en-US" sz="3700" b="1" dirty="0" err="1" smtClean="0"/>
              <a:t>Tgl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3. Adverse opinion (</a:t>
            </a:r>
            <a:r>
              <a:rPr lang="en-US" u="sng" dirty="0" err="1" smtClean="0"/>
              <a:t>pendapat</a:t>
            </a:r>
            <a:r>
              <a:rPr lang="en-US" u="sng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wajar</a:t>
            </a:r>
            <a:r>
              <a:rPr lang="en-US" u="sng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b="1" dirty="0" err="1" smtClean="0">
                <a:solidFill>
                  <a:schemeClr val="tx1"/>
                </a:solidFill>
              </a:rPr>
              <a:t>Pendapat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ini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diberikan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jika</a:t>
            </a:r>
            <a:r>
              <a:rPr lang="en-US" sz="3800" b="1" dirty="0" smtClean="0">
                <a:solidFill>
                  <a:schemeClr val="tx1"/>
                </a:solidFill>
              </a:rPr>
              <a:t> :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menyajikan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secara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wajar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posisi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hasil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usaha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laba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ditahan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psisi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perusahaan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Jika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perusahaan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pendapat</a:t>
            </a:r>
            <a:r>
              <a:rPr lang="en-US" b="1" dirty="0" smtClean="0">
                <a:solidFill>
                  <a:srgbClr val="0070C0"/>
                </a:solidFill>
              </a:rPr>
              <a:t> adverse, </a:t>
            </a:r>
            <a:r>
              <a:rPr lang="en-US" b="1" dirty="0" err="1" smtClean="0">
                <a:solidFill>
                  <a:srgbClr val="0070C0"/>
                </a:solidFill>
              </a:rPr>
              <a:t>maka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disajikan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sekali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dipercaya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sehingga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dipakai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pemakai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pengambilan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keputusan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3700" b="1" dirty="0" err="1" smtClean="0"/>
              <a:t>Laporan</a:t>
            </a:r>
            <a:r>
              <a:rPr lang="en-US" sz="3700" b="1" dirty="0" smtClean="0"/>
              <a:t> Auditor </a:t>
            </a:r>
            <a:r>
              <a:rPr lang="en-US" sz="3700" b="1" dirty="0" err="1" smtClean="0"/>
              <a:t>Independen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err="1" smtClean="0"/>
              <a:t>Pemegang</a:t>
            </a:r>
            <a:r>
              <a:rPr lang="en-US" sz="3700" dirty="0" smtClean="0"/>
              <a:t> </a:t>
            </a:r>
            <a:r>
              <a:rPr lang="en-US" sz="3700" dirty="0" err="1" smtClean="0"/>
              <a:t>Saham</a:t>
            </a:r>
            <a:r>
              <a:rPr lang="en-US" sz="3700" dirty="0" smtClean="0"/>
              <a:t> </a:t>
            </a:r>
          </a:p>
          <a:p>
            <a:pPr>
              <a:buNone/>
            </a:pPr>
            <a:r>
              <a:rPr lang="en-US" sz="3700" dirty="0" smtClean="0"/>
              <a:t>         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telah</a:t>
            </a:r>
            <a:r>
              <a:rPr lang="en-US" sz="3700" dirty="0" smtClean="0"/>
              <a:t> </a:t>
            </a:r>
            <a:r>
              <a:rPr lang="en-US" sz="3700" dirty="0" err="1" smtClean="0"/>
              <a:t>mengaudit</a:t>
            </a:r>
            <a:r>
              <a:rPr lang="en-US" sz="3700" dirty="0" smtClean="0"/>
              <a:t> </a:t>
            </a:r>
            <a:r>
              <a:rPr lang="en-US" sz="3700" dirty="0" err="1" smtClean="0"/>
              <a:t>neraca</a:t>
            </a:r>
            <a:r>
              <a:rPr lang="en-US" sz="3700" dirty="0" smtClean="0"/>
              <a:t> PT ABC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31 </a:t>
            </a:r>
            <a:r>
              <a:rPr lang="en-US" sz="3700" dirty="0" err="1" smtClean="0"/>
              <a:t>Desember</a:t>
            </a:r>
            <a:r>
              <a:rPr lang="en-US" sz="3700" dirty="0" smtClean="0"/>
              <a:t> 2012 </a:t>
            </a:r>
            <a:r>
              <a:rPr lang="en-US" sz="3700" dirty="0" err="1" smtClean="0"/>
              <a:t>serta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laba</a:t>
            </a:r>
            <a:r>
              <a:rPr lang="en-US" sz="3700" dirty="0" smtClean="0"/>
              <a:t> </a:t>
            </a:r>
            <a:r>
              <a:rPr lang="en-US" sz="3700" dirty="0" err="1" smtClean="0"/>
              <a:t>rugi</a:t>
            </a:r>
            <a:r>
              <a:rPr lang="en-US" sz="3700" dirty="0" smtClean="0"/>
              <a:t>,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perubahan</a:t>
            </a:r>
            <a:r>
              <a:rPr lang="en-US" sz="3700" dirty="0" smtClean="0"/>
              <a:t> </a:t>
            </a:r>
            <a:r>
              <a:rPr lang="en-US" sz="3700" dirty="0" err="1" smtClean="0"/>
              <a:t>ekuitas</a:t>
            </a:r>
            <a:r>
              <a:rPr lang="en-US" sz="3700" dirty="0" smtClean="0"/>
              <a:t>,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arus</a:t>
            </a:r>
            <a:r>
              <a:rPr lang="en-US" sz="3700" dirty="0" smtClean="0"/>
              <a:t> </a:t>
            </a:r>
            <a:r>
              <a:rPr lang="en-US" sz="3700" dirty="0" err="1" smtClean="0"/>
              <a:t>kas</a:t>
            </a:r>
            <a:r>
              <a:rPr lang="en-US" sz="3700" dirty="0" smtClean="0"/>
              <a:t>  </a:t>
            </a:r>
            <a:r>
              <a:rPr lang="en-US" sz="3700" dirty="0" err="1" smtClean="0"/>
              <a:t>untuk</a:t>
            </a:r>
            <a:r>
              <a:rPr lang="en-US" sz="3700" dirty="0" smtClean="0"/>
              <a:t> yang </a:t>
            </a:r>
            <a:r>
              <a:rPr lang="en-US" sz="3700" dirty="0" err="1" smtClean="0"/>
              <a:t>berakhir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.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</a:t>
            </a:r>
            <a:r>
              <a:rPr lang="en-US" sz="3700" dirty="0" err="1" smtClean="0"/>
              <a:t>tanggungjawab</a:t>
            </a:r>
            <a:r>
              <a:rPr lang="en-US" sz="3700" dirty="0" smtClean="0"/>
              <a:t> </a:t>
            </a:r>
            <a:r>
              <a:rPr lang="en-US" sz="3700" dirty="0" err="1" smtClean="0"/>
              <a:t>manajemen</a:t>
            </a:r>
            <a:r>
              <a:rPr lang="en-US" sz="3700" dirty="0" smtClean="0"/>
              <a:t> </a:t>
            </a:r>
            <a:r>
              <a:rPr lang="en-US" sz="3700" dirty="0" err="1" smtClean="0"/>
              <a:t>perusahaan</a:t>
            </a:r>
            <a:r>
              <a:rPr lang="en-US" sz="3700" dirty="0" smtClean="0"/>
              <a:t>. </a:t>
            </a:r>
            <a:r>
              <a:rPr lang="en-US" sz="3700" dirty="0" err="1" smtClean="0"/>
              <a:t>Tanggungjawab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terletak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pernyataan</a:t>
            </a:r>
            <a:r>
              <a:rPr lang="en-US" sz="3700" dirty="0" smtClean="0"/>
              <a:t> </a:t>
            </a:r>
            <a:r>
              <a:rPr lang="en-US" sz="3700" dirty="0" err="1" smtClean="0"/>
              <a:t>pendapat</a:t>
            </a:r>
            <a:r>
              <a:rPr lang="en-US" sz="3700" dirty="0" smtClean="0"/>
              <a:t>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berdasarkan</a:t>
            </a:r>
            <a:r>
              <a:rPr lang="en-US" sz="3700" dirty="0" smtClean="0"/>
              <a:t> audit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 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melaksanakan</a:t>
            </a:r>
            <a:r>
              <a:rPr lang="en-US" sz="3700" dirty="0" smtClean="0"/>
              <a:t> audit </a:t>
            </a:r>
            <a:r>
              <a:rPr lang="en-US" sz="3700" dirty="0" err="1" smtClean="0"/>
              <a:t>berdasarkan</a:t>
            </a:r>
            <a:r>
              <a:rPr lang="en-US" sz="3700" dirty="0" smtClean="0"/>
              <a:t> </a:t>
            </a:r>
            <a:r>
              <a:rPr lang="en-US" sz="3700" dirty="0" err="1" smtClean="0"/>
              <a:t>standart</a:t>
            </a:r>
            <a:r>
              <a:rPr lang="en-US" sz="3700" dirty="0" smtClean="0"/>
              <a:t> audit yang </a:t>
            </a:r>
            <a:r>
              <a:rPr lang="en-US" sz="3700" dirty="0" err="1" smtClean="0"/>
              <a:t>ditetapkan</a:t>
            </a:r>
            <a:r>
              <a:rPr lang="en-US" sz="3700" dirty="0" smtClean="0"/>
              <a:t> </a:t>
            </a:r>
            <a:r>
              <a:rPr lang="en-US" sz="3700" dirty="0" err="1" smtClean="0"/>
              <a:t>Institut</a:t>
            </a:r>
            <a:r>
              <a:rPr lang="en-US" sz="3700" dirty="0" smtClean="0"/>
              <a:t> </a:t>
            </a:r>
            <a:r>
              <a:rPr lang="en-US" sz="3700" dirty="0" err="1" smtClean="0"/>
              <a:t>Akuntan</a:t>
            </a:r>
            <a:r>
              <a:rPr lang="en-US" sz="3700" dirty="0" smtClean="0"/>
              <a:t> </a:t>
            </a:r>
            <a:r>
              <a:rPr lang="en-US" sz="3700" dirty="0" err="1" smtClean="0"/>
              <a:t>Publik</a:t>
            </a:r>
            <a:r>
              <a:rPr lang="en-US" sz="3700" dirty="0" smtClean="0"/>
              <a:t> Indonesia. </a:t>
            </a:r>
            <a:r>
              <a:rPr lang="en-US" sz="3700" dirty="0" err="1" smtClean="0"/>
              <a:t>Standar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 </a:t>
            </a:r>
            <a:r>
              <a:rPr lang="en-US" sz="3700" dirty="0" err="1" smtClean="0"/>
              <a:t>mengharuskan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merencanakan</a:t>
            </a:r>
            <a:r>
              <a:rPr lang="en-US" sz="3700" dirty="0" smtClean="0"/>
              <a:t> </a:t>
            </a:r>
            <a:r>
              <a:rPr lang="en-US" sz="3700" dirty="0" err="1" smtClean="0"/>
              <a:t>danmelaksanakan</a:t>
            </a:r>
            <a:r>
              <a:rPr lang="en-US" sz="3700" dirty="0" smtClean="0"/>
              <a:t> audit agar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memperoleh</a:t>
            </a:r>
            <a:r>
              <a:rPr lang="en-US" sz="3700" dirty="0" smtClean="0"/>
              <a:t> </a:t>
            </a:r>
            <a:r>
              <a:rPr lang="en-US" sz="3700" dirty="0" err="1" smtClean="0"/>
              <a:t>keyakinan</a:t>
            </a:r>
            <a:r>
              <a:rPr lang="en-US" sz="3700" dirty="0" smtClean="0"/>
              <a:t> </a:t>
            </a:r>
            <a:r>
              <a:rPr lang="en-US" sz="3700" dirty="0" err="1" smtClean="0"/>
              <a:t>memadai</a:t>
            </a:r>
            <a:r>
              <a:rPr lang="en-US" sz="3700" dirty="0" smtClean="0"/>
              <a:t> </a:t>
            </a:r>
            <a:r>
              <a:rPr lang="en-US" sz="3700" dirty="0" err="1" smtClean="0"/>
              <a:t>bahwa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bebas</a:t>
            </a:r>
            <a:r>
              <a:rPr lang="en-US" sz="3700" dirty="0" smtClean="0"/>
              <a:t> </a:t>
            </a:r>
            <a:r>
              <a:rPr lang="en-US" sz="3700" dirty="0" err="1" smtClean="0"/>
              <a:t>dari</a:t>
            </a:r>
            <a:r>
              <a:rPr lang="en-US" sz="3700" dirty="0" smtClean="0"/>
              <a:t> </a:t>
            </a:r>
            <a:r>
              <a:rPr lang="en-US" sz="3700" dirty="0" err="1" smtClean="0"/>
              <a:t>salah</a:t>
            </a:r>
            <a:r>
              <a:rPr lang="en-US" sz="3700" dirty="0" smtClean="0"/>
              <a:t> </a:t>
            </a:r>
            <a:r>
              <a:rPr lang="en-US" sz="3700" dirty="0" err="1" smtClean="0"/>
              <a:t>saji</a:t>
            </a:r>
            <a:r>
              <a:rPr lang="en-US" sz="3700" dirty="0" smtClean="0"/>
              <a:t> material . </a:t>
            </a:r>
            <a:r>
              <a:rPr lang="en-US" sz="3700" dirty="0" err="1" smtClean="0"/>
              <a:t>Suatu</a:t>
            </a:r>
            <a:r>
              <a:rPr lang="en-US" sz="3700" dirty="0" smtClean="0"/>
              <a:t> audit </a:t>
            </a:r>
            <a:r>
              <a:rPr lang="en-US" sz="3700" dirty="0" err="1" smtClean="0"/>
              <a:t>meliputi</a:t>
            </a:r>
            <a:r>
              <a:rPr lang="en-US" sz="3700" dirty="0" smtClean="0"/>
              <a:t> </a:t>
            </a:r>
            <a:r>
              <a:rPr lang="en-US" sz="3700" dirty="0" err="1" smtClean="0"/>
              <a:t>pemeriksaan</a:t>
            </a:r>
            <a:r>
              <a:rPr lang="en-US" sz="3700" dirty="0" smtClean="0"/>
              <a:t>,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dasar</a:t>
            </a:r>
            <a:r>
              <a:rPr lang="en-US" sz="3700" dirty="0" smtClean="0"/>
              <a:t> </a:t>
            </a:r>
            <a:r>
              <a:rPr lang="en-US" sz="3700" dirty="0" err="1" smtClean="0"/>
              <a:t>pengujian</a:t>
            </a:r>
            <a:r>
              <a:rPr lang="en-US" sz="3700" dirty="0" smtClean="0"/>
              <a:t>, </a:t>
            </a:r>
            <a:r>
              <a:rPr lang="en-US" sz="3700" dirty="0" err="1" smtClean="0"/>
              <a:t>bukti-bukti</a:t>
            </a:r>
            <a:r>
              <a:rPr lang="en-US" sz="3700" dirty="0" smtClean="0"/>
              <a:t> yang </a:t>
            </a:r>
            <a:r>
              <a:rPr lang="en-US" sz="3700" dirty="0" err="1" smtClean="0"/>
              <a:t>mendukung</a:t>
            </a:r>
            <a:r>
              <a:rPr lang="en-US" sz="3700" dirty="0" smtClean="0"/>
              <a:t> </a:t>
            </a:r>
            <a:r>
              <a:rPr lang="en-US" sz="3700" dirty="0" err="1" smtClean="0"/>
              <a:t>jumlah-jumlah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pengungkapan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. Audit </a:t>
            </a:r>
            <a:r>
              <a:rPr lang="en-US" sz="3700" dirty="0" err="1" smtClean="0"/>
              <a:t>juga</a:t>
            </a:r>
            <a:r>
              <a:rPr lang="en-US" sz="3700" dirty="0" smtClean="0"/>
              <a:t> </a:t>
            </a:r>
            <a:r>
              <a:rPr lang="en-US" sz="3700" dirty="0" err="1" smtClean="0"/>
              <a:t>meliputi</a:t>
            </a:r>
            <a:r>
              <a:rPr lang="en-US" sz="3700" dirty="0" smtClean="0"/>
              <a:t> </a:t>
            </a:r>
            <a:r>
              <a:rPr lang="en-US" sz="3700" dirty="0" err="1" smtClean="0"/>
              <a:t>penilaian</a:t>
            </a:r>
            <a:r>
              <a:rPr lang="en-US" sz="3700" dirty="0" smtClean="0"/>
              <a:t>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prinsip</a:t>
            </a:r>
            <a:r>
              <a:rPr lang="en-US" sz="3700" dirty="0" smtClean="0"/>
              <a:t> </a:t>
            </a:r>
            <a:r>
              <a:rPr lang="en-US" sz="3700" dirty="0" err="1" smtClean="0"/>
              <a:t>akuntansi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digunakan</a:t>
            </a:r>
            <a:r>
              <a:rPr lang="en-US" sz="3700" dirty="0" smtClean="0"/>
              <a:t> 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estimasi</a:t>
            </a:r>
            <a:r>
              <a:rPr lang="en-US" sz="3700" dirty="0" smtClean="0"/>
              <a:t> </a:t>
            </a:r>
            <a:r>
              <a:rPr lang="en-US" sz="3700" dirty="0" err="1" smtClean="0"/>
              <a:t>signifikan</a:t>
            </a:r>
            <a:r>
              <a:rPr lang="en-US" sz="3700" dirty="0" smtClean="0"/>
              <a:t>  yang </a:t>
            </a:r>
            <a:r>
              <a:rPr lang="en-US" sz="3700" dirty="0" err="1" smtClean="0"/>
              <a:t>dibuat</a:t>
            </a:r>
            <a:r>
              <a:rPr lang="en-US" sz="3700" dirty="0" smtClean="0"/>
              <a:t> </a:t>
            </a:r>
            <a:r>
              <a:rPr lang="en-US" sz="3700" dirty="0" err="1" smtClean="0"/>
              <a:t>oleh</a:t>
            </a:r>
            <a:r>
              <a:rPr lang="en-US" sz="3700" dirty="0" smtClean="0"/>
              <a:t> </a:t>
            </a:r>
            <a:r>
              <a:rPr lang="en-US" sz="3700" dirty="0" err="1" smtClean="0"/>
              <a:t>manajemen</a:t>
            </a:r>
            <a:r>
              <a:rPr lang="en-US" sz="3700" dirty="0" smtClean="0"/>
              <a:t>, </a:t>
            </a:r>
            <a:r>
              <a:rPr lang="en-US" sz="3700" dirty="0" err="1" smtClean="0"/>
              <a:t>serta</a:t>
            </a:r>
            <a:r>
              <a:rPr lang="en-US" sz="3700" dirty="0" smtClean="0"/>
              <a:t> </a:t>
            </a:r>
            <a:r>
              <a:rPr lang="en-US" sz="3700" dirty="0" err="1" smtClean="0"/>
              <a:t>penilaian</a:t>
            </a:r>
            <a:r>
              <a:rPr lang="en-US" sz="3700" dirty="0" smtClean="0"/>
              <a:t> </a:t>
            </a:r>
            <a:r>
              <a:rPr lang="en-US" sz="3700" dirty="0" err="1" smtClean="0"/>
              <a:t>terhadap</a:t>
            </a:r>
            <a:r>
              <a:rPr lang="en-US" sz="3700" dirty="0" smtClean="0"/>
              <a:t> </a:t>
            </a:r>
            <a:r>
              <a:rPr lang="en-US" sz="3700" dirty="0" err="1" smtClean="0"/>
              <a:t>penyajian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laporangn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secara</a:t>
            </a:r>
            <a:r>
              <a:rPr lang="en-US" sz="3700" dirty="0" smtClean="0"/>
              <a:t> </a:t>
            </a:r>
            <a:r>
              <a:rPr lang="en-US" sz="3700" dirty="0" err="1" smtClean="0"/>
              <a:t>keseluruhan</a:t>
            </a:r>
            <a:r>
              <a:rPr lang="en-US" sz="3700" dirty="0" smtClean="0"/>
              <a:t>.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yakin</a:t>
            </a:r>
            <a:r>
              <a:rPr lang="en-US" sz="3700" dirty="0" smtClean="0"/>
              <a:t> </a:t>
            </a:r>
            <a:r>
              <a:rPr lang="en-US" sz="3700" dirty="0" err="1" smtClean="0"/>
              <a:t>bahwa</a:t>
            </a:r>
            <a:r>
              <a:rPr lang="en-US" sz="3700" dirty="0" smtClean="0"/>
              <a:t> audit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memberikan</a:t>
            </a:r>
            <a:r>
              <a:rPr lang="en-US" sz="3700" dirty="0" smtClean="0"/>
              <a:t> </a:t>
            </a:r>
            <a:r>
              <a:rPr lang="en-US" sz="3700" dirty="0" err="1" smtClean="0"/>
              <a:t>dasar</a:t>
            </a:r>
            <a:r>
              <a:rPr lang="en-US" sz="3700" dirty="0" smtClean="0"/>
              <a:t> </a:t>
            </a:r>
            <a:r>
              <a:rPr lang="en-US" sz="3700" dirty="0" err="1" smtClean="0"/>
              <a:t>memadai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menyatakan</a:t>
            </a:r>
            <a:r>
              <a:rPr lang="en-US" sz="3700" dirty="0" smtClean="0"/>
              <a:t> </a:t>
            </a:r>
            <a:r>
              <a:rPr lang="en-US" sz="3700" dirty="0" err="1" smtClean="0"/>
              <a:t>pendapan</a:t>
            </a:r>
            <a:r>
              <a:rPr lang="en-US" sz="3700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</a:t>
            </a:r>
            <a:r>
              <a:rPr lang="en-US" sz="3700" dirty="0" err="1" smtClean="0"/>
              <a:t>Sebagaimana</a:t>
            </a:r>
            <a:r>
              <a:rPr lang="en-US" sz="3700" dirty="0" smtClean="0"/>
              <a:t> </a:t>
            </a:r>
            <a:r>
              <a:rPr lang="en-US" sz="3700" dirty="0" err="1" smtClean="0"/>
              <a:t>telah</a:t>
            </a:r>
            <a:r>
              <a:rPr lang="en-US" sz="3700" dirty="0" smtClean="0"/>
              <a:t> </a:t>
            </a:r>
            <a:r>
              <a:rPr lang="en-US" sz="3700" dirty="0" err="1" smtClean="0"/>
              <a:t>dijelaskan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catatan</a:t>
            </a:r>
            <a:r>
              <a:rPr lang="en-US" sz="3700" dirty="0" smtClean="0"/>
              <a:t> ….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, </a:t>
            </a:r>
            <a:r>
              <a:rPr lang="en-US" sz="3700" dirty="0" err="1" smtClean="0"/>
              <a:t>perusahaan</a:t>
            </a:r>
            <a:r>
              <a:rPr lang="en-US" sz="3700" dirty="0" smtClean="0"/>
              <a:t> </a:t>
            </a:r>
            <a:r>
              <a:rPr lang="en-US" sz="3700" dirty="0" err="1" smtClean="0"/>
              <a:t>mencamtum</a:t>
            </a:r>
            <a:r>
              <a:rPr lang="en-US" sz="3700" dirty="0" smtClean="0"/>
              <a:t> </a:t>
            </a:r>
            <a:r>
              <a:rPr lang="en-US" sz="3700" dirty="0" err="1" smtClean="0"/>
              <a:t>kan</a:t>
            </a:r>
            <a:r>
              <a:rPr lang="en-US" sz="3700" dirty="0" smtClean="0"/>
              <a:t> </a:t>
            </a:r>
            <a:r>
              <a:rPr lang="en-US" sz="3700" dirty="0" err="1" smtClean="0"/>
              <a:t>aset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appraisal,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menghitung</a:t>
            </a:r>
            <a:r>
              <a:rPr lang="en-US" sz="3700" dirty="0" smtClean="0"/>
              <a:t> </a:t>
            </a:r>
            <a:r>
              <a:rPr lang="en-US" sz="3700" dirty="0" err="1" smtClean="0"/>
              <a:t>depresiasinya</a:t>
            </a:r>
            <a:r>
              <a:rPr lang="en-US" sz="3700" dirty="0" smtClean="0"/>
              <a:t> </a:t>
            </a:r>
            <a:r>
              <a:rPr lang="en-US" sz="3700" dirty="0" err="1" smtClean="0"/>
              <a:t>berdarkan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. SAK </a:t>
            </a:r>
            <a:r>
              <a:rPr lang="en-US" sz="3700" dirty="0" err="1" smtClean="0"/>
              <a:t>di</a:t>
            </a:r>
            <a:r>
              <a:rPr lang="en-US" sz="3700" dirty="0" smtClean="0"/>
              <a:t> Indonesia </a:t>
            </a:r>
            <a:r>
              <a:rPr lang="en-US" sz="3700" dirty="0" err="1" smtClean="0"/>
              <a:t>mengharuskan</a:t>
            </a:r>
            <a:r>
              <a:rPr lang="en-US" sz="3700" dirty="0" smtClean="0"/>
              <a:t> AT </a:t>
            </a:r>
            <a:r>
              <a:rPr lang="en-US" sz="3700" dirty="0" err="1" smtClean="0"/>
              <a:t>disajikan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jumlah</a:t>
            </a:r>
            <a:r>
              <a:rPr lang="en-US" sz="3700" dirty="0" smtClean="0"/>
              <a:t> yang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melebihi</a:t>
            </a:r>
            <a:r>
              <a:rPr lang="en-US" sz="3700" dirty="0" smtClean="0"/>
              <a:t> </a:t>
            </a:r>
            <a:r>
              <a:rPr lang="en-US" sz="3700" dirty="0" err="1" smtClean="0"/>
              <a:t>biaya</a:t>
            </a:r>
            <a:r>
              <a:rPr lang="en-US" sz="3700" dirty="0" smtClean="0"/>
              <a:t> </a:t>
            </a:r>
            <a:r>
              <a:rPr lang="en-US" sz="3700" dirty="0" err="1" smtClean="0"/>
              <a:t>perolehannya</a:t>
            </a:r>
            <a:r>
              <a:rPr lang="en-US" sz="3700" dirty="0" smtClean="0"/>
              <a:t>, </a:t>
            </a:r>
            <a:r>
              <a:rPr lang="en-US" sz="3700" dirty="0" err="1" smtClean="0"/>
              <a:t>dikurangan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dirty="0" err="1" smtClean="0"/>
              <a:t>depresiasi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dihitung</a:t>
            </a:r>
            <a:r>
              <a:rPr lang="en-US" sz="3700" dirty="0" smtClean="0"/>
              <a:t> </a:t>
            </a:r>
            <a:r>
              <a:rPr lang="en-US" sz="3700" dirty="0" err="1" smtClean="0"/>
              <a:t>berdasarkan</a:t>
            </a:r>
            <a:r>
              <a:rPr lang="en-US" sz="3700" dirty="0" smtClean="0"/>
              <a:t> </a:t>
            </a:r>
            <a:r>
              <a:rPr lang="en-US" sz="3700" dirty="0" err="1" smtClean="0"/>
              <a:t>biaya</a:t>
            </a:r>
            <a:r>
              <a:rPr lang="en-US" sz="3700" dirty="0" smtClean="0"/>
              <a:t> </a:t>
            </a:r>
            <a:r>
              <a:rPr lang="en-US" sz="3700" dirty="0" err="1" smtClean="0"/>
              <a:t>perolehan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3700" b="1" dirty="0" err="1" smtClean="0"/>
              <a:t>Laporan</a:t>
            </a:r>
            <a:r>
              <a:rPr lang="en-US" sz="3700" b="1" dirty="0" smtClean="0"/>
              <a:t> Auditor </a:t>
            </a:r>
            <a:r>
              <a:rPr lang="en-US" sz="3700" b="1" dirty="0" err="1" smtClean="0"/>
              <a:t>Independen</a:t>
            </a:r>
            <a:r>
              <a:rPr lang="en-US" sz="3700" b="1" dirty="0" smtClean="0"/>
              <a:t>  </a:t>
            </a:r>
          </a:p>
          <a:p>
            <a:pPr algn="ctr"/>
            <a:r>
              <a:rPr lang="en-US" sz="3700" b="1" dirty="0" err="1" smtClean="0"/>
              <a:t>Lanjutan</a:t>
            </a:r>
            <a:r>
              <a:rPr lang="en-US" sz="3700" b="1" dirty="0" smtClean="0"/>
              <a:t> ………………..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</a:t>
            </a:r>
            <a:r>
              <a:rPr lang="en-US" sz="3700" dirty="0" err="1" smtClean="0"/>
              <a:t>Karena</a:t>
            </a:r>
            <a:r>
              <a:rPr lang="en-US" sz="3700" dirty="0" smtClean="0"/>
              <a:t> </a:t>
            </a:r>
            <a:r>
              <a:rPr lang="en-US" sz="3700" dirty="0" err="1" smtClean="0"/>
              <a:t>penyimpangan</a:t>
            </a:r>
            <a:r>
              <a:rPr lang="en-US" sz="3700" dirty="0" smtClean="0"/>
              <a:t> </a:t>
            </a:r>
            <a:r>
              <a:rPr lang="en-US" sz="3700" dirty="0" err="1" smtClean="0"/>
              <a:t>dari</a:t>
            </a:r>
            <a:r>
              <a:rPr lang="en-US" sz="3700" dirty="0" smtClean="0"/>
              <a:t> SAK </a:t>
            </a:r>
            <a:r>
              <a:rPr lang="en-US" sz="3700" dirty="0" err="1" smtClean="0"/>
              <a:t>seperti</a:t>
            </a:r>
            <a:r>
              <a:rPr lang="en-US" sz="3700" dirty="0" smtClean="0"/>
              <a:t> </a:t>
            </a:r>
            <a:r>
              <a:rPr lang="en-US" sz="3700" dirty="0" err="1" smtClean="0"/>
              <a:t>diuraikan</a:t>
            </a:r>
            <a:r>
              <a:rPr lang="en-US" sz="3700" dirty="0" smtClean="0"/>
              <a:t> </a:t>
            </a:r>
            <a:r>
              <a:rPr lang="en-US" sz="3700" dirty="0" err="1" smtClean="0"/>
              <a:t>diatas</a:t>
            </a:r>
            <a:r>
              <a:rPr lang="en-US" sz="3700" dirty="0" smtClean="0"/>
              <a:t>,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31 </a:t>
            </a:r>
            <a:r>
              <a:rPr lang="en-US" sz="3700" dirty="0" err="1" smtClean="0"/>
              <a:t>Desember</a:t>
            </a:r>
            <a:r>
              <a:rPr lang="en-US" sz="3700" dirty="0" smtClean="0"/>
              <a:t> 2012, </a:t>
            </a:r>
            <a:r>
              <a:rPr lang="en-US" sz="3700" dirty="0" err="1" smtClean="0"/>
              <a:t>sald</a:t>
            </a:r>
            <a:r>
              <a:rPr lang="en-US" sz="3700" dirty="0" smtClean="0"/>
              <a:t> </a:t>
            </a:r>
            <a:r>
              <a:rPr lang="en-US" sz="3700" dirty="0" err="1" smtClean="0"/>
              <a:t>persediaan</a:t>
            </a:r>
            <a:r>
              <a:rPr lang="en-US" sz="3700" dirty="0" smtClean="0"/>
              <a:t> </a:t>
            </a:r>
            <a:r>
              <a:rPr lang="en-US" sz="3700" dirty="0" err="1" smtClean="0"/>
              <a:t>lelbih</a:t>
            </a:r>
            <a:r>
              <a:rPr lang="en-US" sz="3700" dirty="0" smtClean="0"/>
              <a:t> </a:t>
            </a:r>
            <a:r>
              <a:rPr lang="en-US" sz="3700" dirty="0" err="1" smtClean="0"/>
              <a:t>saji</a:t>
            </a:r>
            <a:r>
              <a:rPr lang="en-US" sz="3700" dirty="0" smtClean="0"/>
              <a:t> </a:t>
            </a:r>
            <a:r>
              <a:rPr lang="en-US" sz="3700" dirty="0" err="1" smtClean="0"/>
              <a:t>Rp</a:t>
            </a:r>
            <a:r>
              <a:rPr lang="en-US" sz="3700" dirty="0" smtClean="0"/>
              <a:t> 1M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dirty="0" err="1" smtClean="0"/>
              <a:t>diperhitungkannya</a:t>
            </a:r>
            <a:r>
              <a:rPr lang="en-US" sz="3700" dirty="0" smtClean="0"/>
              <a:t> </a:t>
            </a:r>
            <a:r>
              <a:rPr lang="en-US" sz="3700" dirty="0" err="1" smtClean="0"/>
              <a:t>beban</a:t>
            </a:r>
            <a:r>
              <a:rPr lang="en-US" sz="3700" dirty="0" smtClean="0"/>
              <a:t> </a:t>
            </a:r>
            <a:r>
              <a:rPr lang="en-US" sz="3700" dirty="0" err="1" smtClean="0"/>
              <a:t>depresiasi</a:t>
            </a:r>
            <a:r>
              <a:rPr lang="en-US" sz="3700" dirty="0" smtClean="0"/>
              <a:t> </a:t>
            </a:r>
            <a:r>
              <a:rPr lang="en-US" sz="3700" dirty="0" err="1" smtClean="0"/>
              <a:t>kedalam</a:t>
            </a:r>
            <a:r>
              <a:rPr lang="en-US" sz="3700" dirty="0" smtClean="0"/>
              <a:t> </a:t>
            </a:r>
            <a:r>
              <a:rPr lang="en-US" sz="3700" dirty="0" err="1" smtClean="0"/>
              <a:t>biaya</a:t>
            </a:r>
            <a:r>
              <a:rPr lang="en-US" sz="3700" dirty="0" smtClean="0"/>
              <a:t> overhead </a:t>
            </a:r>
            <a:r>
              <a:rPr lang="en-US" sz="3700" dirty="0" err="1" smtClean="0"/>
              <a:t>pabrik</a:t>
            </a:r>
            <a:r>
              <a:rPr lang="en-US" sz="3700" dirty="0" smtClean="0"/>
              <a:t> </a:t>
            </a:r>
            <a:r>
              <a:rPr lang="en-US" sz="3700" dirty="0" err="1" smtClean="0"/>
              <a:t>berdasrkan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</a:t>
            </a:r>
            <a:r>
              <a:rPr lang="en-US" sz="3700" dirty="0" err="1" smtClean="0"/>
              <a:t>revaluasi</a:t>
            </a:r>
            <a:r>
              <a:rPr lang="en-US" sz="3700" dirty="0" smtClean="0"/>
              <a:t> yang </a:t>
            </a:r>
            <a:r>
              <a:rPr lang="en-US" sz="3700" dirty="0" err="1" smtClean="0"/>
              <a:t>lebih</a:t>
            </a:r>
            <a:r>
              <a:rPr lang="en-US" sz="3700" dirty="0" smtClean="0"/>
              <a:t> </a:t>
            </a:r>
            <a:r>
              <a:rPr lang="en-US" sz="3700" dirty="0" err="1" smtClean="0"/>
              <a:t>besar</a:t>
            </a:r>
            <a:r>
              <a:rPr lang="en-US" sz="3700" dirty="0" smtClean="0"/>
              <a:t> </a:t>
            </a:r>
            <a:r>
              <a:rPr lang="en-US" sz="3700" dirty="0" err="1" smtClean="0"/>
              <a:t>dari</a:t>
            </a:r>
            <a:r>
              <a:rPr lang="en-US" sz="3700" dirty="0" smtClean="0"/>
              <a:t> </a:t>
            </a:r>
            <a:r>
              <a:rPr lang="en-US" sz="3700" dirty="0" err="1" smtClean="0"/>
              <a:t>biaya</a:t>
            </a:r>
            <a:r>
              <a:rPr lang="en-US" sz="3700" dirty="0" smtClean="0"/>
              <a:t> </a:t>
            </a:r>
            <a:r>
              <a:rPr lang="en-US" sz="3700" dirty="0" err="1" smtClean="0"/>
              <a:t>aktiva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aktiva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 </a:t>
            </a:r>
            <a:r>
              <a:rPr lang="en-US" sz="3700" dirty="0" err="1" smtClean="0"/>
              <a:t>dikurangi</a:t>
            </a:r>
            <a:r>
              <a:rPr lang="en-US" sz="3700" dirty="0" smtClean="0"/>
              <a:t> </a:t>
            </a:r>
            <a:r>
              <a:rPr lang="en-US" sz="3700" dirty="0" err="1" smtClean="0"/>
              <a:t>akumulasi</a:t>
            </a:r>
            <a:r>
              <a:rPr lang="en-US" sz="3700" dirty="0" smtClean="0"/>
              <a:t> </a:t>
            </a:r>
            <a:r>
              <a:rPr lang="en-US" sz="3700" dirty="0" err="1" smtClean="0"/>
              <a:t>depresianasinya</a:t>
            </a:r>
            <a:r>
              <a:rPr lang="en-US" sz="3700" dirty="0" smtClean="0"/>
              <a:t> </a:t>
            </a:r>
            <a:r>
              <a:rPr lang="en-US" sz="3700" dirty="0" err="1" smtClean="0"/>
              <a:t>lebih</a:t>
            </a:r>
            <a:r>
              <a:rPr lang="en-US" sz="3700" dirty="0" smtClean="0"/>
              <a:t> </a:t>
            </a:r>
            <a:r>
              <a:rPr lang="en-US" sz="3700" dirty="0" err="1" smtClean="0"/>
              <a:t>saki</a:t>
            </a:r>
            <a:r>
              <a:rPr lang="en-US" sz="3700" dirty="0" smtClean="0"/>
              <a:t> </a:t>
            </a:r>
            <a:r>
              <a:rPr lang="en-US" sz="3700" dirty="0" err="1" smtClean="0"/>
              <a:t>Rp</a:t>
            </a:r>
            <a:r>
              <a:rPr lang="en-US" sz="3700" dirty="0" smtClean="0"/>
              <a:t> 50 M </a:t>
            </a:r>
            <a:r>
              <a:rPr lang="en-US" sz="3700" dirty="0" err="1" smtClean="0"/>
              <a:t>dibandingkan</a:t>
            </a:r>
            <a:r>
              <a:rPr lang="en-US" sz="3700" dirty="0" smtClean="0"/>
              <a:t> </a:t>
            </a:r>
            <a:r>
              <a:rPr lang="en-US" sz="3700" dirty="0" err="1" smtClean="0"/>
              <a:t>jika</a:t>
            </a:r>
            <a:r>
              <a:rPr lang="en-US" sz="3700" dirty="0" smtClean="0"/>
              <a:t> </a:t>
            </a:r>
            <a:r>
              <a:rPr lang="en-US" sz="3700" dirty="0" err="1" smtClean="0"/>
              <a:t>disajikan</a:t>
            </a:r>
            <a:r>
              <a:rPr lang="en-US" sz="3700" dirty="0" smtClean="0"/>
              <a:t>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dasar</a:t>
            </a:r>
            <a:r>
              <a:rPr lang="en-US" sz="3700" dirty="0" smtClean="0"/>
              <a:t> </a:t>
            </a:r>
            <a:r>
              <a:rPr lang="en-US" sz="3700" dirty="0" err="1" smtClean="0"/>
              <a:t>biaya</a:t>
            </a:r>
            <a:r>
              <a:rPr lang="en-US" sz="3700" dirty="0" smtClean="0"/>
              <a:t> </a:t>
            </a:r>
            <a:r>
              <a:rPr lang="en-US" sz="3700" dirty="0" err="1" smtClean="0"/>
              <a:t>perolehannya</a:t>
            </a: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n-US" sz="3700" dirty="0" err="1" smtClean="0"/>
              <a:t>Menurut</a:t>
            </a:r>
            <a:r>
              <a:rPr lang="en-US" sz="3700" dirty="0" smtClean="0"/>
              <a:t> </a:t>
            </a:r>
            <a:r>
              <a:rPr lang="en-US" sz="3700" dirty="0" err="1" smtClean="0"/>
              <a:t>pendapat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karena</a:t>
            </a:r>
            <a:r>
              <a:rPr lang="en-US" sz="3700" dirty="0" smtClean="0"/>
              <a:t> </a:t>
            </a:r>
            <a:r>
              <a:rPr lang="en-US" sz="3700" dirty="0" err="1" smtClean="0"/>
              <a:t>dampakk</a:t>
            </a:r>
            <a:r>
              <a:rPr lang="en-US" sz="3700" dirty="0" smtClean="0"/>
              <a:t> yang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uraikan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paragraf</a:t>
            </a:r>
            <a:r>
              <a:rPr lang="en-US" sz="3700" dirty="0" smtClean="0"/>
              <a:t> </a:t>
            </a:r>
            <a:r>
              <a:rPr lang="en-US" sz="3700" dirty="0" err="1" smtClean="0"/>
              <a:t>diatas</a:t>
            </a:r>
            <a:r>
              <a:rPr lang="en-US" sz="3700" dirty="0" smtClean="0"/>
              <a:t>,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yang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sebut</a:t>
            </a:r>
            <a:r>
              <a:rPr lang="en-US" sz="3700" dirty="0" smtClean="0"/>
              <a:t> </a:t>
            </a:r>
            <a:r>
              <a:rPr lang="en-US" sz="3700" dirty="0" err="1" smtClean="0"/>
              <a:t>diatas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menyajikan</a:t>
            </a:r>
            <a:r>
              <a:rPr lang="en-US" sz="3700" dirty="0" smtClean="0"/>
              <a:t> </a:t>
            </a:r>
            <a:r>
              <a:rPr lang="en-US" sz="3700" dirty="0" err="1" smtClean="0"/>
              <a:t>secara</a:t>
            </a:r>
            <a:r>
              <a:rPr lang="en-US" sz="3700" dirty="0" smtClean="0"/>
              <a:t> </a:t>
            </a:r>
            <a:r>
              <a:rPr lang="en-US" sz="3700" dirty="0" err="1" smtClean="0"/>
              <a:t>wajar</a:t>
            </a:r>
            <a:r>
              <a:rPr lang="en-US" sz="3700" dirty="0" smtClean="0"/>
              <a:t>,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smua</a:t>
            </a:r>
            <a:r>
              <a:rPr lang="en-US" sz="3700" dirty="0" smtClean="0"/>
              <a:t> </a:t>
            </a:r>
            <a:r>
              <a:rPr lang="en-US" sz="3700" dirty="0" err="1" smtClean="0"/>
              <a:t>hal</a:t>
            </a:r>
            <a:r>
              <a:rPr lang="en-US" sz="3700" dirty="0" smtClean="0"/>
              <a:t> yang material, </a:t>
            </a:r>
            <a:r>
              <a:rPr lang="en-US" sz="3700" dirty="0" err="1" smtClean="0"/>
              <a:t>posisi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PT.ABC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31 </a:t>
            </a:r>
            <a:r>
              <a:rPr lang="en-US" sz="3700" dirty="0" err="1" smtClean="0"/>
              <a:t>Desembe</a:t>
            </a:r>
            <a:r>
              <a:rPr lang="en-US" sz="3700" dirty="0" smtClean="0"/>
              <a:t> 2012, </a:t>
            </a:r>
            <a:r>
              <a:rPr lang="en-US" sz="3700" dirty="0" err="1" smtClean="0"/>
              <a:t>dan</a:t>
            </a:r>
            <a:r>
              <a:rPr lang="en-US" sz="3700" dirty="0" smtClean="0"/>
              <a:t>,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hasil</a:t>
            </a:r>
            <a:r>
              <a:rPr lang="en-US" sz="3700" dirty="0" smtClean="0"/>
              <a:t> </a:t>
            </a:r>
            <a:r>
              <a:rPr lang="en-US" sz="3700" dirty="0" err="1" smtClean="0"/>
              <a:t>usaha</a:t>
            </a:r>
            <a:r>
              <a:rPr lang="en-US" sz="3700" dirty="0" smtClean="0"/>
              <a:t>, </a:t>
            </a:r>
            <a:r>
              <a:rPr lang="en-US" sz="3700" dirty="0" err="1" smtClean="0"/>
              <a:t>perubahan</a:t>
            </a:r>
            <a:r>
              <a:rPr lang="en-US" sz="3700" dirty="0" smtClean="0"/>
              <a:t> </a:t>
            </a:r>
            <a:r>
              <a:rPr lang="en-US" sz="3700" dirty="0" err="1" smtClean="0"/>
              <a:t>ekuitas</a:t>
            </a:r>
            <a:r>
              <a:rPr lang="en-US" sz="3700" dirty="0" smtClean="0"/>
              <a:t>, </a:t>
            </a:r>
            <a:r>
              <a:rPr lang="en-US" sz="3700" dirty="0" err="1" smtClean="0"/>
              <a:t>serta</a:t>
            </a:r>
            <a:r>
              <a:rPr lang="en-US" sz="3700" dirty="0" smtClean="0"/>
              <a:t> </a:t>
            </a:r>
            <a:r>
              <a:rPr lang="en-US" sz="3700" dirty="0" err="1" smtClean="0"/>
              <a:t>arus</a:t>
            </a:r>
            <a:r>
              <a:rPr lang="en-US" sz="3700" dirty="0" smtClean="0"/>
              <a:t> </a:t>
            </a:r>
            <a:r>
              <a:rPr lang="en-US" sz="3700" dirty="0" err="1" smtClean="0"/>
              <a:t>kas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tahun</a:t>
            </a:r>
            <a:r>
              <a:rPr lang="en-US" sz="3700" dirty="0" smtClean="0"/>
              <a:t> yang </a:t>
            </a:r>
            <a:r>
              <a:rPr lang="en-US" sz="3700" dirty="0" err="1" smtClean="0"/>
              <a:t>berakhir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 </a:t>
            </a:r>
            <a:r>
              <a:rPr lang="en-US" sz="3700" dirty="0" err="1" smtClean="0"/>
              <a:t>sesuai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SAK </a:t>
            </a:r>
            <a:r>
              <a:rPr lang="en-US" sz="3700" dirty="0" err="1" smtClean="0"/>
              <a:t>di</a:t>
            </a:r>
            <a:r>
              <a:rPr lang="en-US" sz="3700" dirty="0" smtClean="0"/>
              <a:t> Indonesia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</a:t>
            </a:r>
          </a:p>
          <a:p>
            <a:pPr>
              <a:buNone/>
            </a:pPr>
            <a:r>
              <a:rPr lang="en-US" sz="3700" dirty="0" smtClean="0"/>
              <a:t>  </a:t>
            </a:r>
            <a:r>
              <a:rPr lang="en-US" sz="3700" dirty="0" err="1" smtClean="0"/>
              <a:t>ttd</a:t>
            </a:r>
            <a:r>
              <a:rPr lang="en-US" sz="3700" dirty="0" smtClean="0"/>
              <a:t> </a:t>
            </a:r>
          </a:p>
          <a:p>
            <a:pPr>
              <a:buNone/>
            </a:pPr>
            <a:r>
              <a:rPr lang="en-US" sz="3700" dirty="0" smtClean="0"/>
              <a:t>  </a:t>
            </a:r>
            <a:r>
              <a:rPr lang="en-US" sz="3700" dirty="0" err="1" smtClean="0"/>
              <a:t>Tgl</a:t>
            </a:r>
            <a:r>
              <a:rPr lang="en-US" sz="37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 Disclaimer opinion (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pendapat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diberikan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Terdapat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pembatasan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luar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biasa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sifatnya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terhadap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luas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Adanya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ketidakpastian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luar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biasa</a:t>
            </a:r>
            <a:endParaRPr lang="en-US" b="1" dirty="0" smtClean="0">
              <a:solidFill>
                <a:srgbClr val="00B0F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tidak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bebas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dalam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hubungannya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dengan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kliennya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3700" b="1" dirty="0" err="1" smtClean="0"/>
              <a:t>Laporan</a:t>
            </a:r>
            <a:r>
              <a:rPr lang="en-US" sz="3700" b="1" dirty="0" smtClean="0"/>
              <a:t> Auditor </a:t>
            </a:r>
            <a:r>
              <a:rPr lang="en-US" sz="3700" b="1" dirty="0" err="1" smtClean="0"/>
              <a:t>Independen</a:t>
            </a:r>
            <a:r>
              <a:rPr lang="en-US" sz="3700" b="1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err="1" smtClean="0"/>
              <a:t>Pemegang</a:t>
            </a:r>
            <a:r>
              <a:rPr lang="en-US" sz="3700" dirty="0" smtClean="0"/>
              <a:t> </a:t>
            </a:r>
            <a:r>
              <a:rPr lang="en-US" sz="3700" dirty="0" err="1" smtClean="0"/>
              <a:t>Saham</a:t>
            </a:r>
            <a:r>
              <a:rPr lang="en-US" sz="3700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telah</a:t>
            </a:r>
            <a:r>
              <a:rPr lang="en-US" sz="3700" dirty="0" smtClean="0"/>
              <a:t> </a:t>
            </a:r>
            <a:r>
              <a:rPr lang="en-US" sz="3700" dirty="0" err="1" smtClean="0"/>
              <a:t>membuat</a:t>
            </a:r>
            <a:r>
              <a:rPr lang="en-US" sz="3700" dirty="0" smtClean="0"/>
              <a:t> </a:t>
            </a:r>
            <a:r>
              <a:rPr lang="en-US" sz="3700" dirty="0" err="1" smtClean="0"/>
              <a:t>perikatan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mengaudit</a:t>
            </a:r>
            <a:r>
              <a:rPr lang="en-US" sz="3700" dirty="0" smtClean="0"/>
              <a:t> </a:t>
            </a:r>
            <a:r>
              <a:rPr lang="en-US" sz="3700" dirty="0" err="1" smtClean="0"/>
              <a:t>neraca</a:t>
            </a:r>
            <a:r>
              <a:rPr lang="en-US" sz="3700" dirty="0" smtClean="0"/>
              <a:t>, </a:t>
            </a:r>
            <a:r>
              <a:rPr lang="en-US" sz="3700" dirty="0" err="1" smtClean="0"/>
              <a:t>aporan</a:t>
            </a:r>
            <a:r>
              <a:rPr lang="en-US" sz="3700" dirty="0" smtClean="0"/>
              <a:t> </a:t>
            </a:r>
            <a:r>
              <a:rPr lang="en-US" sz="3700" dirty="0" err="1" smtClean="0"/>
              <a:t>laba</a:t>
            </a:r>
            <a:r>
              <a:rPr lang="en-US" sz="3700" dirty="0" smtClean="0"/>
              <a:t> </a:t>
            </a:r>
            <a:r>
              <a:rPr lang="en-US" sz="3700" dirty="0" err="1" smtClean="0"/>
              <a:t>rugi</a:t>
            </a:r>
            <a:r>
              <a:rPr lang="en-US" sz="3700" dirty="0" smtClean="0"/>
              <a:t>,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perubahan</a:t>
            </a:r>
            <a:r>
              <a:rPr lang="en-US" sz="3700" dirty="0" smtClean="0"/>
              <a:t> </a:t>
            </a:r>
            <a:r>
              <a:rPr lang="en-US" sz="3700" dirty="0" err="1" smtClean="0"/>
              <a:t>ekuitas</a:t>
            </a:r>
            <a:r>
              <a:rPr lang="en-US" sz="3700" dirty="0" smtClean="0"/>
              <a:t>,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arus</a:t>
            </a:r>
            <a:r>
              <a:rPr lang="en-US" sz="3700" dirty="0" smtClean="0"/>
              <a:t> </a:t>
            </a:r>
            <a:r>
              <a:rPr lang="en-US" sz="3700" dirty="0" err="1" smtClean="0"/>
              <a:t>kas</a:t>
            </a:r>
            <a:r>
              <a:rPr lang="en-US" sz="3700" dirty="0" smtClean="0"/>
              <a:t>  </a:t>
            </a:r>
            <a:r>
              <a:rPr lang="en-US" sz="3700" dirty="0" err="1" smtClean="0"/>
              <a:t>untuk</a:t>
            </a:r>
            <a:r>
              <a:rPr lang="en-US" sz="3700" dirty="0" smtClean="0"/>
              <a:t> yang </a:t>
            </a:r>
            <a:r>
              <a:rPr lang="en-US" sz="3700" dirty="0" err="1" smtClean="0"/>
              <a:t>berakhir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.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</a:t>
            </a:r>
            <a:r>
              <a:rPr lang="en-US" sz="3700" dirty="0" err="1" smtClean="0"/>
              <a:t>tanggungjawab</a:t>
            </a:r>
            <a:r>
              <a:rPr lang="en-US" sz="3700" dirty="0" smtClean="0"/>
              <a:t> </a:t>
            </a:r>
            <a:r>
              <a:rPr lang="en-US" sz="3700" dirty="0" err="1" smtClean="0"/>
              <a:t>manajemen</a:t>
            </a:r>
            <a:r>
              <a:rPr lang="en-US" sz="3700" dirty="0" smtClean="0"/>
              <a:t> </a:t>
            </a:r>
            <a:r>
              <a:rPr lang="en-US" sz="3700" dirty="0" err="1" smtClean="0"/>
              <a:t>perusahaan</a:t>
            </a:r>
            <a:endParaRPr lang="en-US" sz="3700" dirty="0" smtClean="0"/>
          </a:p>
          <a:p>
            <a:pPr>
              <a:buNone/>
            </a:pPr>
            <a:endParaRPr lang="en-US" sz="3700" i="1" dirty="0" smtClean="0"/>
          </a:p>
          <a:p>
            <a:pPr>
              <a:buNone/>
            </a:pPr>
            <a:r>
              <a:rPr lang="en-US" sz="3700" i="1" dirty="0" smtClean="0"/>
              <a:t>         ( </a:t>
            </a:r>
            <a:r>
              <a:rPr lang="en-US" sz="3700" i="1" dirty="0" err="1" smtClean="0"/>
              <a:t>Paragraf</a:t>
            </a:r>
            <a:r>
              <a:rPr lang="en-US" sz="3700" i="1" dirty="0" smtClean="0"/>
              <a:t> </a:t>
            </a:r>
            <a:r>
              <a:rPr lang="en-US" sz="3700" i="1" dirty="0" err="1" smtClean="0"/>
              <a:t>kedua</a:t>
            </a:r>
            <a:r>
              <a:rPr lang="en-US" sz="3700" i="1" dirty="0" smtClean="0"/>
              <a:t> </a:t>
            </a:r>
            <a:r>
              <a:rPr lang="en-US" sz="3700" i="1" dirty="0" err="1" smtClean="0"/>
              <a:t>tidak</a:t>
            </a:r>
            <a:r>
              <a:rPr lang="en-US" sz="3700" i="1" dirty="0" smtClean="0"/>
              <a:t> </a:t>
            </a:r>
            <a:r>
              <a:rPr lang="en-US" sz="3700" i="1" dirty="0" err="1" smtClean="0"/>
              <a:t>perlu</a:t>
            </a:r>
            <a:r>
              <a:rPr lang="en-US" sz="3700" i="1" dirty="0" smtClean="0"/>
              <a:t> </a:t>
            </a:r>
            <a:r>
              <a:rPr lang="en-US" sz="3700" i="1" dirty="0" err="1" smtClean="0"/>
              <a:t>dicantumkan</a:t>
            </a:r>
            <a:r>
              <a:rPr lang="en-US" sz="3700" i="1" dirty="0" smtClean="0"/>
              <a:t>)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Perusahaan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melakukan</a:t>
            </a:r>
            <a:r>
              <a:rPr lang="en-US" sz="3700" dirty="0" smtClean="0"/>
              <a:t> </a:t>
            </a:r>
            <a:r>
              <a:rPr lang="en-US" sz="3700" dirty="0" err="1" smtClean="0"/>
              <a:t>penghitungan</a:t>
            </a:r>
            <a:r>
              <a:rPr lang="en-US" sz="3700" dirty="0" smtClean="0"/>
              <a:t> </a:t>
            </a:r>
            <a:r>
              <a:rPr lang="en-US" sz="3700" dirty="0" err="1" smtClean="0"/>
              <a:t>fisik</a:t>
            </a:r>
            <a:r>
              <a:rPr lang="en-US" sz="3700" dirty="0" smtClean="0"/>
              <a:t> </a:t>
            </a:r>
            <a:r>
              <a:rPr lang="en-US" sz="3700" dirty="0" err="1" smtClean="0"/>
              <a:t>persediaan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tahun</a:t>
            </a:r>
            <a:r>
              <a:rPr lang="en-US" sz="3700" dirty="0" smtClean="0"/>
              <a:t> 2012, yang </a:t>
            </a:r>
            <a:r>
              <a:rPr lang="en-US" sz="3700" dirty="0" err="1" smtClean="0"/>
              <a:t>dicantumkan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keuangan</a:t>
            </a:r>
            <a:r>
              <a:rPr lang="en-US" sz="3700" dirty="0" smtClean="0"/>
              <a:t> </a:t>
            </a:r>
            <a:r>
              <a:rPr lang="en-US" sz="3700" dirty="0" err="1" smtClean="0"/>
              <a:t>sebesar</a:t>
            </a:r>
            <a:r>
              <a:rPr lang="en-US" sz="3700" dirty="0" smtClean="0"/>
              <a:t> </a:t>
            </a:r>
            <a:r>
              <a:rPr lang="en-US" sz="3700" dirty="0" err="1" smtClean="0"/>
              <a:t>Rp</a:t>
            </a:r>
            <a:r>
              <a:rPr lang="en-US" sz="3700" dirty="0" smtClean="0"/>
              <a:t> 35M </a:t>
            </a:r>
            <a:r>
              <a:rPr lang="en-US" sz="3700" dirty="0" err="1" smtClean="0"/>
              <a:t>lebih</a:t>
            </a:r>
            <a:r>
              <a:rPr lang="en-US" sz="3700" dirty="0" smtClean="0"/>
              <a:t> </a:t>
            </a:r>
            <a:r>
              <a:rPr lang="en-US" sz="3700" dirty="0" err="1" smtClean="0"/>
              <a:t>lanjut</a:t>
            </a:r>
            <a:r>
              <a:rPr lang="en-US" sz="3700" dirty="0" smtClean="0"/>
              <a:t>, </a:t>
            </a:r>
            <a:r>
              <a:rPr lang="en-US" sz="3700" dirty="0" err="1" smtClean="0"/>
              <a:t>bukti-bukti</a:t>
            </a:r>
            <a:r>
              <a:rPr lang="en-US" sz="3700" dirty="0" smtClean="0"/>
              <a:t> yang </a:t>
            </a:r>
            <a:r>
              <a:rPr lang="en-US" sz="3700" dirty="0" err="1" smtClean="0"/>
              <a:t>mendukung</a:t>
            </a:r>
            <a:r>
              <a:rPr lang="en-US" sz="3700" dirty="0" smtClean="0"/>
              <a:t> </a:t>
            </a:r>
            <a:r>
              <a:rPr lang="en-US" sz="3700" dirty="0" err="1" smtClean="0"/>
              <a:t>harga</a:t>
            </a:r>
            <a:r>
              <a:rPr lang="en-US" sz="3700" dirty="0" smtClean="0"/>
              <a:t> </a:t>
            </a:r>
            <a:r>
              <a:rPr lang="en-US" sz="3700" dirty="0" err="1" smtClean="0"/>
              <a:t>perolhean</a:t>
            </a:r>
            <a:r>
              <a:rPr lang="en-US" sz="3700" dirty="0" smtClean="0"/>
              <a:t> </a:t>
            </a:r>
            <a:r>
              <a:rPr lang="en-US" sz="3700" dirty="0" err="1" smtClean="0"/>
              <a:t>aktiva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dibeli</a:t>
            </a:r>
            <a:r>
              <a:rPr lang="en-US" sz="3700" dirty="0" smtClean="0"/>
              <a:t> </a:t>
            </a:r>
            <a:r>
              <a:rPr lang="en-US" sz="3700" dirty="0" err="1" smtClean="0"/>
              <a:t>sebelum</a:t>
            </a:r>
            <a:r>
              <a:rPr lang="en-US" sz="3700" dirty="0" smtClean="0"/>
              <a:t> </a:t>
            </a:r>
            <a:r>
              <a:rPr lang="en-US" sz="3700" dirty="0" err="1" smtClean="0"/>
              <a:t>tanggal</a:t>
            </a:r>
            <a:r>
              <a:rPr lang="en-US" sz="3700" dirty="0" smtClean="0"/>
              <a:t> 31 </a:t>
            </a:r>
            <a:r>
              <a:rPr lang="en-US" sz="3700" dirty="0" err="1" smtClean="0"/>
              <a:t>Desembe</a:t>
            </a:r>
            <a:r>
              <a:rPr lang="en-US" sz="3700" dirty="0" smtClean="0"/>
              <a:t> 2012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lagi</a:t>
            </a:r>
            <a:r>
              <a:rPr lang="en-US" sz="3700" dirty="0" smtClean="0"/>
              <a:t> </a:t>
            </a:r>
            <a:r>
              <a:rPr lang="en-US" sz="3700" dirty="0" err="1" smtClean="0"/>
              <a:t>tersedia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arsip</a:t>
            </a:r>
            <a:r>
              <a:rPr lang="en-US" sz="3700" dirty="0" smtClean="0"/>
              <a:t> </a:t>
            </a:r>
            <a:r>
              <a:rPr lang="en-US" sz="3700" dirty="0" err="1" smtClean="0"/>
              <a:t>perusahaan</a:t>
            </a:r>
            <a:r>
              <a:rPr lang="en-US" sz="3700" dirty="0" smtClean="0"/>
              <a:t>. </a:t>
            </a:r>
            <a:r>
              <a:rPr lang="en-US" sz="3700" dirty="0" err="1" smtClean="0"/>
              <a:t>Catatan</a:t>
            </a:r>
            <a:r>
              <a:rPr lang="en-US" sz="3700" dirty="0" smtClean="0"/>
              <a:t> </a:t>
            </a:r>
            <a:r>
              <a:rPr lang="en-US" sz="3700" dirty="0" err="1" smtClean="0"/>
              <a:t>perusahaan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memungkinkan</a:t>
            </a:r>
            <a:r>
              <a:rPr lang="en-US" sz="3700" dirty="0" smtClean="0"/>
              <a:t> </a:t>
            </a:r>
            <a:r>
              <a:rPr lang="en-US" sz="3700" dirty="0" err="1" smtClean="0"/>
              <a:t>dilaksanaknnya</a:t>
            </a:r>
            <a:r>
              <a:rPr lang="en-US" sz="3700" dirty="0" smtClean="0"/>
              <a:t> </a:t>
            </a:r>
            <a:r>
              <a:rPr lang="en-US" sz="3700" dirty="0" err="1" smtClean="0"/>
              <a:t>penerapan</a:t>
            </a:r>
            <a:r>
              <a:rPr lang="en-US" sz="3700" dirty="0" smtClean="0"/>
              <a:t> </a:t>
            </a:r>
            <a:r>
              <a:rPr lang="en-US" sz="3700" dirty="0" err="1" smtClean="0"/>
              <a:t>prosedur</a:t>
            </a:r>
            <a:r>
              <a:rPr lang="en-US" sz="3700" dirty="0" smtClean="0"/>
              <a:t> audit lain </a:t>
            </a:r>
            <a:r>
              <a:rPr lang="en-US" sz="3700" dirty="0" err="1" smtClean="0"/>
              <a:t>terhadap</a:t>
            </a:r>
            <a:r>
              <a:rPr lang="en-US" sz="3700" dirty="0" smtClean="0"/>
              <a:t> </a:t>
            </a:r>
            <a:r>
              <a:rPr lang="en-US" sz="3700" dirty="0" err="1" smtClean="0"/>
              <a:t>persediaan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aktiva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.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	</a:t>
            </a:r>
            <a:r>
              <a:rPr lang="en-US" sz="3700" dirty="0" err="1" smtClean="0"/>
              <a:t>Karena</a:t>
            </a:r>
            <a:r>
              <a:rPr lang="en-US" sz="3700" dirty="0" smtClean="0"/>
              <a:t> </a:t>
            </a:r>
            <a:r>
              <a:rPr lang="en-US" sz="3700" dirty="0" err="1" smtClean="0"/>
              <a:t>perusahaan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melaksanakan</a:t>
            </a:r>
            <a:r>
              <a:rPr lang="en-US" sz="3700" dirty="0" smtClean="0"/>
              <a:t> </a:t>
            </a:r>
            <a:r>
              <a:rPr lang="en-US" sz="3700" dirty="0" err="1" smtClean="0"/>
              <a:t>perhitungan</a:t>
            </a:r>
            <a:r>
              <a:rPr lang="en-US" sz="3700" dirty="0" smtClean="0"/>
              <a:t> </a:t>
            </a:r>
            <a:r>
              <a:rPr lang="en-US" sz="3700" dirty="0" err="1" smtClean="0"/>
              <a:t>fisik</a:t>
            </a:r>
            <a:r>
              <a:rPr lang="en-US" sz="3700" dirty="0" smtClean="0"/>
              <a:t> </a:t>
            </a:r>
            <a:r>
              <a:rPr lang="en-US" sz="3700" dirty="0" err="1" smtClean="0"/>
              <a:t>persediaan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menerapkan</a:t>
            </a:r>
            <a:r>
              <a:rPr lang="en-US" sz="3700" dirty="0" smtClean="0"/>
              <a:t> </a:t>
            </a:r>
            <a:r>
              <a:rPr lang="en-US" sz="3700" dirty="0" err="1" smtClean="0"/>
              <a:t>prosedur</a:t>
            </a:r>
            <a:r>
              <a:rPr lang="en-US" sz="3700" dirty="0" smtClean="0"/>
              <a:t> audit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meyakinkan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kuantitas</a:t>
            </a:r>
            <a:r>
              <a:rPr lang="en-US" sz="3700" dirty="0" smtClean="0"/>
              <a:t> </a:t>
            </a:r>
            <a:r>
              <a:rPr lang="en-US" sz="3700" dirty="0" err="1" smtClean="0"/>
              <a:t>persediaan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harga</a:t>
            </a:r>
            <a:r>
              <a:rPr lang="en-US" sz="3700" dirty="0" smtClean="0"/>
              <a:t> </a:t>
            </a:r>
            <a:r>
              <a:rPr lang="en-US" sz="3700" dirty="0" err="1" smtClean="0"/>
              <a:t>perolehan</a:t>
            </a:r>
            <a:r>
              <a:rPr lang="en-US" sz="3700" dirty="0" smtClean="0"/>
              <a:t> </a:t>
            </a:r>
            <a:r>
              <a:rPr lang="en-US" sz="3700" dirty="0" err="1" smtClean="0"/>
              <a:t>aktiva</a:t>
            </a:r>
            <a:r>
              <a:rPr lang="en-US" sz="3700" dirty="0" smtClean="0"/>
              <a:t> </a:t>
            </a:r>
            <a:r>
              <a:rPr lang="en-US" sz="3700" dirty="0" err="1" smtClean="0"/>
              <a:t>tetap</a:t>
            </a:r>
            <a:r>
              <a:rPr lang="en-US" sz="3700" dirty="0" smtClean="0"/>
              <a:t>, </a:t>
            </a:r>
            <a:r>
              <a:rPr lang="en-US" sz="3700" dirty="0" err="1" smtClean="0"/>
              <a:t>lingkup</a:t>
            </a:r>
            <a:r>
              <a:rPr lang="en-US" sz="3700" dirty="0" smtClean="0"/>
              <a:t> audit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cukup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memungkinkan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menyatakan</a:t>
            </a:r>
            <a:r>
              <a:rPr lang="en-US" sz="3700" dirty="0" smtClean="0"/>
              <a:t>,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kami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menyatakan</a:t>
            </a:r>
            <a:r>
              <a:rPr lang="en-US" sz="3700" dirty="0" smtClean="0"/>
              <a:t>, </a:t>
            </a:r>
            <a:r>
              <a:rPr lang="en-US" sz="3700" dirty="0" err="1" smtClean="0"/>
              <a:t>pendapt</a:t>
            </a:r>
            <a:r>
              <a:rPr lang="en-US" sz="3700" dirty="0" smtClean="0"/>
              <a:t> </a:t>
            </a:r>
            <a:r>
              <a:rPr lang="en-US" sz="3700" dirty="0" err="1" smtClean="0"/>
              <a:t>atas</a:t>
            </a:r>
            <a:r>
              <a:rPr lang="en-US" sz="3700" dirty="0" smtClean="0"/>
              <a:t> </a:t>
            </a:r>
            <a:r>
              <a:rPr lang="en-US" sz="3700" dirty="0" err="1" smtClean="0"/>
              <a:t>laporan</a:t>
            </a:r>
            <a:r>
              <a:rPr lang="en-US" sz="3700" dirty="0" smtClean="0"/>
              <a:t> </a:t>
            </a:r>
            <a:r>
              <a:rPr lang="en-US" sz="3700" dirty="0" err="1" smtClean="0"/>
              <a:t>keuagnan</a:t>
            </a: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</a:t>
            </a:r>
            <a:r>
              <a:rPr lang="en-US" sz="3700" dirty="0" err="1" smtClean="0"/>
              <a:t>ttd</a:t>
            </a:r>
            <a:r>
              <a:rPr lang="en-US" sz="3700" dirty="0" smtClean="0"/>
              <a:t> </a:t>
            </a:r>
          </a:p>
          <a:p>
            <a:pPr>
              <a:buNone/>
            </a:pPr>
            <a:r>
              <a:rPr lang="en-US" sz="3700" dirty="0" smtClean="0"/>
              <a:t>  </a:t>
            </a:r>
            <a:r>
              <a:rPr lang="en-US" sz="3700" dirty="0" err="1" smtClean="0"/>
              <a:t>Tgl</a:t>
            </a:r>
            <a:r>
              <a:rPr lang="en-US" sz="3700" dirty="0" smtClean="0"/>
              <a:t>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publik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rgbClr val="7030A0"/>
                </a:solidFill>
              </a:rPr>
              <a:t>Bertanggung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jawab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menaikkan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tingkat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keandalan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perusahaan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sehingga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masyarakat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memperoleh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informasi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andal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sebagai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dasar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memutuskan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alokasi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sumber-sumber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ekonomi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Gambaran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hub.prinsipal-agen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mengarah</a:t>
            </a:r>
            <a:r>
              <a:rPr lang="en-US" sz="2800" b="1" dirty="0" smtClean="0"/>
              <a:t> pd </a:t>
            </a:r>
            <a:r>
              <a:rPr lang="en-US" sz="2800" b="1" dirty="0" err="1" smtClean="0"/>
              <a:t>permintaan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dilakukannya</a:t>
            </a:r>
            <a:r>
              <a:rPr lang="en-US" sz="2800" b="1" dirty="0" smtClean="0"/>
              <a:t> audit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33528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PRINSIPAL/PEMILIK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781800" y="3352800"/>
            <a:ext cx="2362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AGEN/</a:t>
            </a:r>
          </a:p>
          <a:p>
            <a:pPr algn="ctr"/>
            <a:r>
              <a:rPr lang="en-US" dirty="0" smtClean="0"/>
              <a:t>MANAJER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2819400" y="1905000"/>
            <a:ext cx="3581400" cy="2362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ASIMETRI INFORMASI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7600" y="5334000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0"/>
          </p:cNvCxnSpPr>
          <p:nvPr/>
        </p:nvCxnSpPr>
        <p:spPr>
          <a:xfrm rot="5400000" flipH="1" flipV="1">
            <a:off x="552450" y="2609850"/>
            <a:ext cx="1447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1905000"/>
            <a:ext cx="655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239000" y="25146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638800" y="3505200"/>
            <a:ext cx="1066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86000" y="35052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5715000" y="3810000"/>
            <a:ext cx="2057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1905000" y="42672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ATESTASI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</a:rPr>
              <a:t>Jasa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atestasi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muncul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ketika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seseorang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praktisi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bertindak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untuk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menerbitkan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sebuah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laporan</a:t>
            </a:r>
            <a:r>
              <a:rPr lang="en-US" sz="4000" b="1" dirty="0" smtClean="0">
                <a:solidFill>
                  <a:srgbClr val="00B0F0"/>
                </a:solidFill>
              </a:rPr>
              <a:t> yang </a:t>
            </a:r>
            <a:r>
              <a:rPr lang="en-US" sz="4000" b="1" dirty="0" err="1" smtClean="0">
                <a:solidFill>
                  <a:srgbClr val="00B0F0"/>
                </a:solidFill>
              </a:rPr>
              <a:t>terkait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dengan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subjek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atau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sebuah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asersi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tentang</a:t>
            </a:r>
            <a:r>
              <a:rPr lang="en-US" sz="4000" b="1" dirty="0" smtClean="0">
                <a:solidFill>
                  <a:srgbClr val="00B0F0"/>
                </a:solidFill>
              </a:rPr>
              <a:t>  </a:t>
            </a:r>
            <a:r>
              <a:rPr lang="en-US" sz="4000" b="1" dirty="0" err="1" smtClean="0">
                <a:solidFill>
                  <a:srgbClr val="00B0F0"/>
                </a:solidFill>
              </a:rPr>
              <a:t>subjeck</a:t>
            </a:r>
            <a:r>
              <a:rPr lang="en-US" sz="4000" b="1" dirty="0" smtClean="0">
                <a:solidFill>
                  <a:srgbClr val="00B0F0"/>
                </a:solidFill>
              </a:rPr>
              <a:t>, yang </a:t>
            </a:r>
            <a:r>
              <a:rPr lang="en-US" sz="4000" b="1" dirty="0" err="1" smtClean="0">
                <a:solidFill>
                  <a:srgbClr val="00B0F0"/>
                </a:solidFill>
              </a:rPr>
              <a:t>merupakan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tanggungjawab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pihak</a:t>
            </a:r>
            <a:r>
              <a:rPr lang="en-US" sz="4000" b="1" dirty="0" smtClean="0">
                <a:solidFill>
                  <a:srgbClr val="00B0F0"/>
                </a:solidFill>
              </a:rPr>
              <a:t> lain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assurance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Jasa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profesional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independen</a:t>
            </a:r>
            <a:r>
              <a:rPr lang="en-US" sz="4400" b="1" dirty="0" smtClean="0">
                <a:solidFill>
                  <a:srgbClr val="FF0000"/>
                </a:solidFill>
              </a:rPr>
              <a:t> yang </a:t>
            </a:r>
            <a:r>
              <a:rPr lang="en-US" sz="4400" b="1" dirty="0" err="1" smtClean="0">
                <a:solidFill>
                  <a:srgbClr val="FF0000"/>
                </a:solidFill>
              </a:rPr>
              <a:t>meningkatkan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kualitas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atau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konteks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untuk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pengambil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keputusan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1981200"/>
            <a:ext cx="7924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Aaatatestesiaaaaaaaaaaaaaaa</a:t>
            </a:r>
            <a:r>
              <a:rPr lang="en-US" dirty="0" smtClean="0"/>
              <a:t>                           ASASSURACE      ASSURANCEAS              A     ASSURANCE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2819400"/>
            <a:ext cx="51054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ATESA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19200" y="3657600"/>
            <a:ext cx="2971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pemeriksaan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00B0F0"/>
                </a:solidFill>
              </a:rPr>
              <a:t>Obyek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diperiksa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oleh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perusahaan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meliputi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Neraca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laba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rugi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laba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ditahan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serta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posisi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arus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kas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algn="just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00B0F0"/>
                </a:solidFill>
              </a:rPr>
              <a:t>Tanggung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jawab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atas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kewajaran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terletak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pada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manajemen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bukan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pada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00B0F0"/>
                </a:solidFill>
              </a:rPr>
              <a:t>Jenis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pemeriksaan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n-US" b="1" dirty="0" smtClean="0"/>
          </a:p>
          <a:p>
            <a:pPr lvl="0" algn="ctr"/>
            <a:r>
              <a:rPr lang="en-US" sz="4400" b="1" dirty="0" err="1" smtClean="0"/>
              <a:t>Penugasan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umum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mencakup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pemeriksaan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terhadap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kewajaran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laporan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keuangan</a:t>
            </a:r>
            <a:r>
              <a:rPr lang="en-US" sz="4400" b="1" dirty="0" smtClean="0"/>
              <a:t> yang </a:t>
            </a:r>
            <a:r>
              <a:rPr lang="en-US" sz="4400" b="1" dirty="0" err="1" smtClean="0"/>
              <a:t>disajikan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klien</a:t>
            </a:r>
            <a:endParaRPr lang="en-US" sz="4400" b="1" dirty="0" smtClean="0"/>
          </a:p>
          <a:p>
            <a:pPr lvl="0" algn="just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293</TotalTime>
  <Words>1746</Words>
  <Application>Microsoft Office PowerPoint</Application>
  <PresentationFormat>On-screen Show (4:3)</PresentationFormat>
  <Paragraphs>195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Definisi pemeriksaan akuntan  (auditing )</vt:lpstr>
      <vt:lpstr>Definisi pemeriksaan akuntan  (auditing )</vt:lpstr>
      <vt:lpstr>Peran Profesi akuntan publik</vt:lpstr>
      <vt:lpstr>Gambaran hub.prinsipal-agen yg mengarah pd permintaan dilakukannya audit</vt:lpstr>
      <vt:lpstr>ATESTASI</vt:lpstr>
      <vt:lpstr>assurance</vt:lpstr>
      <vt:lpstr>PowerPoint Presentation</vt:lpstr>
      <vt:lpstr>Objek pemeriksaan akuntan</vt:lpstr>
      <vt:lpstr>Jenis pemeriksaan akuntan </vt:lpstr>
      <vt:lpstr>Jenis pemeriksaan akuntan     lanjutan …. </vt:lpstr>
      <vt:lpstr>Tipe Akuntan </vt:lpstr>
      <vt:lpstr>Tipe Akuntan  lanjutan ….. </vt:lpstr>
      <vt:lpstr>Tipe Akuntan  lanjutan ….. </vt:lpstr>
      <vt:lpstr>Tipe Pemeriksaan Akuntan </vt:lpstr>
      <vt:lpstr>Tipe Pemeriksaan Akuntan lanjutan….. </vt:lpstr>
      <vt:lpstr>Tipe Pemeriksaan Akuntan lanjutan….. </vt:lpstr>
      <vt:lpstr>PowerPoint Presentation</vt:lpstr>
      <vt:lpstr>  MERUMUSKAN OPINI AUDITOR  MULAI DISINI </vt:lpstr>
      <vt:lpstr>WTP BENTUK BAKU</vt:lpstr>
      <vt:lpstr>WTP BENTUK BAKU</vt:lpstr>
      <vt:lpstr>WTP BENTUK BAKU</vt:lpstr>
      <vt:lpstr>1. Unqualified opinion. </vt:lpstr>
      <vt:lpstr>2. Qualified opinion </vt:lpstr>
      <vt:lpstr>WdP </vt:lpstr>
      <vt:lpstr>3. Adverse opinion (pendapat tidak wajar) </vt:lpstr>
      <vt:lpstr>Tidak wajar </vt:lpstr>
      <vt:lpstr>Tidak wajar </vt:lpstr>
      <vt:lpstr>4.  Disclaimer opinion ( penolakan memberikan pendapat) </vt:lpstr>
      <vt:lpstr>Tidak memberikan pendapat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pemeriksaan akuntan  (auditing )</dc:title>
  <dc:creator>SONY VAIO</dc:creator>
  <cp:lastModifiedBy>anik</cp:lastModifiedBy>
  <cp:revision>28</cp:revision>
  <dcterms:created xsi:type="dcterms:W3CDTF">2015-02-25T16:31:47Z</dcterms:created>
  <dcterms:modified xsi:type="dcterms:W3CDTF">2015-03-04T01:44:37Z</dcterms:modified>
</cp:coreProperties>
</file>